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437" r:id="rId2"/>
    <p:sldId id="429" r:id="rId3"/>
    <p:sldId id="442" r:id="rId4"/>
    <p:sldId id="443" r:id="rId5"/>
    <p:sldId id="474" r:id="rId6"/>
    <p:sldId id="475" r:id="rId7"/>
    <p:sldId id="476" r:id="rId8"/>
    <p:sldId id="477" r:id="rId9"/>
    <p:sldId id="478" r:id="rId10"/>
    <p:sldId id="479" r:id="rId11"/>
    <p:sldId id="480" r:id="rId12"/>
    <p:sldId id="483" r:id="rId13"/>
    <p:sldId id="464" r:id="rId14"/>
    <p:sldId id="458" r:id="rId15"/>
    <p:sldId id="461" r:id="rId16"/>
    <p:sldId id="459" r:id="rId17"/>
    <p:sldId id="460" r:id="rId18"/>
    <p:sldId id="462" r:id="rId19"/>
    <p:sldId id="450" r:id="rId20"/>
    <p:sldId id="451" r:id="rId21"/>
    <p:sldId id="452" r:id="rId22"/>
    <p:sldId id="453" r:id="rId23"/>
    <p:sldId id="473" r:id="rId24"/>
    <p:sldId id="454" r:id="rId25"/>
    <p:sldId id="455" r:id="rId26"/>
    <p:sldId id="456" r:id="rId27"/>
    <p:sldId id="463" r:id="rId28"/>
    <p:sldId id="457" r:id="rId29"/>
    <p:sldId id="484" r:id="rId30"/>
    <p:sldId id="485" r:id="rId31"/>
    <p:sldId id="488" r:id="rId32"/>
    <p:sldId id="489" r:id="rId33"/>
    <p:sldId id="500" r:id="rId34"/>
    <p:sldId id="466" r:id="rId35"/>
    <p:sldId id="467" r:id="rId36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itchFamily="3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itchFamily="3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itchFamily="3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itchFamily="3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 Narrow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 Narrow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 Narrow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 Narrow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 Narrow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33"/>
    <a:srgbClr val="B8003D"/>
    <a:srgbClr val="FF9900"/>
    <a:srgbClr val="660033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70" autoAdjust="0"/>
    <p:restoredTop sz="85714" autoAdjust="0"/>
  </p:normalViewPr>
  <p:slideViewPr>
    <p:cSldViewPr>
      <p:cViewPr varScale="1">
        <p:scale>
          <a:sx n="100" d="100"/>
          <a:sy n="100" d="100"/>
        </p:scale>
        <p:origin x="20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3BCCF-635D-4418-A990-1551DD09EB8D}" type="doc">
      <dgm:prSet loTypeId="urn:microsoft.com/office/officeart/2005/8/layout/radial6" loCatId="cycle" qsTypeId="urn:microsoft.com/office/officeart/2005/8/quickstyle/simple1#2" qsCatId="simple" csTypeId="urn:microsoft.com/office/officeart/2005/8/colors/accent2_1" csCatId="accent2" phldr="1"/>
      <dgm:spPr/>
      <dgm:t>
        <a:bodyPr/>
        <a:lstStyle/>
        <a:p>
          <a:endParaRPr lang="fr-BE"/>
        </a:p>
      </dgm:t>
    </dgm:pt>
    <dgm:pt modelId="{F43010C5-D5C1-4AF9-B4DA-70A17290FDE9}">
      <dgm:prSet phldrT="[Texte]" custT="1"/>
      <dgm:spPr/>
      <dgm:t>
        <a:bodyPr/>
        <a:lstStyle/>
        <a:p>
          <a:r>
            <a:rPr lang="fr-BE" sz="2000" b="1" dirty="0" smtClean="0">
              <a:solidFill>
                <a:srgbClr val="990033"/>
              </a:solidFill>
              <a:latin typeface="Arial Narrow" pitchFamily="34" charset="0"/>
            </a:rPr>
            <a:t>1- Référentiel de validation</a:t>
          </a:r>
        </a:p>
      </dgm:t>
    </dgm:pt>
    <dgm:pt modelId="{CBB8E461-877F-4B2C-8656-B3356960176D}" type="parTrans" cxnId="{33DBB92D-2F80-41A0-94B8-EDADB658D0A3}">
      <dgm:prSet/>
      <dgm:spPr/>
      <dgm:t>
        <a:bodyPr/>
        <a:lstStyle/>
        <a:p>
          <a:endParaRPr lang="fr-BE"/>
        </a:p>
      </dgm:t>
    </dgm:pt>
    <dgm:pt modelId="{C0A1709C-30F4-4B2D-B358-375C21DBE6A0}" type="sibTrans" cxnId="{33DBB92D-2F80-41A0-94B8-EDADB658D0A3}">
      <dgm:prSet/>
      <dgm:spPr/>
      <dgm:t>
        <a:bodyPr/>
        <a:lstStyle/>
        <a:p>
          <a:endParaRPr lang="fr-BE"/>
        </a:p>
      </dgm:t>
    </dgm:pt>
    <dgm:pt modelId="{B9F6C5C8-2B02-4A5B-BE37-965A04B425D8}">
      <dgm:prSet phldrT="[Texte]" custT="1"/>
      <dgm:spPr/>
      <dgm:t>
        <a:bodyPr/>
        <a:lstStyle/>
        <a:p>
          <a:r>
            <a:rPr lang="fr-BE" sz="2000" b="1" dirty="0" smtClean="0">
              <a:solidFill>
                <a:srgbClr val="990033"/>
              </a:solidFill>
              <a:latin typeface="Arial Narrow" pitchFamily="34" charset="0"/>
            </a:rPr>
            <a:t>2-</a:t>
          </a:r>
        </a:p>
        <a:p>
          <a:r>
            <a:rPr lang="fr-BE" sz="2000" b="1" dirty="0" smtClean="0">
              <a:solidFill>
                <a:srgbClr val="990033"/>
              </a:solidFill>
              <a:latin typeface="Arial Narrow" pitchFamily="34" charset="0"/>
            </a:rPr>
            <a:t>Agrément des centres</a:t>
          </a:r>
          <a:endParaRPr lang="fr-BE" sz="2000" b="1" dirty="0">
            <a:solidFill>
              <a:srgbClr val="990033"/>
            </a:solidFill>
            <a:latin typeface="Arial Narrow" pitchFamily="34" charset="0"/>
          </a:endParaRPr>
        </a:p>
      </dgm:t>
    </dgm:pt>
    <dgm:pt modelId="{3E0EF222-3878-475C-B14B-4BF0590A2B4A}" type="parTrans" cxnId="{E75A398A-B45B-448B-95C1-AAFF73B15DE1}">
      <dgm:prSet/>
      <dgm:spPr/>
      <dgm:t>
        <a:bodyPr/>
        <a:lstStyle/>
        <a:p>
          <a:endParaRPr lang="fr-BE"/>
        </a:p>
      </dgm:t>
    </dgm:pt>
    <dgm:pt modelId="{8FFC7E71-CC2C-4925-A8DD-8427E3E04E5B}" type="sibTrans" cxnId="{E75A398A-B45B-448B-95C1-AAFF73B15DE1}">
      <dgm:prSet/>
      <dgm:spPr/>
      <dgm:t>
        <a:bodyPr/>
        <a:lstStyle/>
        <a:p>
          <a:endParaRPr lang="fr-BE"/>
        </a:p>
      </dgm:t>
    </dgm:pt>
    <dgm:pt modelId="{F9EBB635-0660-408D-BE74-8154F5BE50E3}">
      <dgm:prSet phldrT="[Texte]" custT="1"/>
      <dgm:spPr/>
      <dgm:t>
        <a:bodyPr/>
        <a:lstStyle/>
        <a:p>
          <a:r>
            <a:rPr lang="fr-BE" sz="2000" b="1" dirty="0" smtClean="0">
              <a:solidFill>
                <a:srgbClr val="990033"/>
              </a:solidFill>
              <a:latin typeface="Arial Narrow" pitchFamily="34" charset="0"/>
            </a:rPr>
            <a:t>3-</a:t>
          </a:r>
        </a:p>
        <a:p>
          <a:r>
            <a:rPr lang="fr-BE" sz="2000" b="1" dirty="0" smtClean="0">
              <a:solidFill>
                <a:srgbClr val="990033"/>
              </a:solidFill>
              <a:latin typeface="Arial Narrow" pitchFamily="34" charset="0"/>
            </a:rPr>
            <a:t>Epreuve de validation </a:t>
          </a:r>
        </a:p>
      </dgm:t>
    </dgm:pt>
    <dgm:pt modelId="{EA6D9E92-D731-46CA-81C7-28FFEA31281E}" type="parTrans" cxnId="{00C8F41D-6AC3-4D67-B43A-3C9526D28C0F}">
      <dgm:prSet/>
      <dgm:spPr/>
      <dgm:t>
        <a:bodyPr/>
        <a:lstStyle/>
        <a:p>
          <a:endParaRPr lang="fr-BE"/>
        </a:p>
      </dgm:t>
    </dgm:pt>
    <dgm:pt modelId="{8630EE04-E186-4519-A605-4CA4C66AC3CA}" type="sibTrans" cxnId="{00C8F41D-6AC3-4D67-B43A-3C9526D28C0F}">
      <dgm:prSet/>
      <dgm:spPr/>
      <dgm:t>
        <a:bodyPr/>
        <a:lstStyle/>
        <a:p>
          <a:endParaRPr lang="fr-BE"/>
        </a:p>
      </dgm:t>
    </dgm:pt>
    <dgm:pt modelId="{B9F9A1EF-C87B-49BE-AD1F-CE33466F7C46}">
      <dgm:prSet phldrT="[Texte]" custT="1"/>
      <dgm:spPr/>
      <dgm:t>
        <a:bodyPr/>
        <a:lstStyle/>
        <a:p>
          <a:r>
            <a:rPr lang="fr-BE" sz="2000" b="1" dirty="0" smtClean="0">
              <a:solidFill>
                <a:srgbClr val="990033"/>
              </a:solidFill>
              <a:latin typeface="Arial Narrow" pitchFamily="34" charset="0"/>
            </a:rPr>
            <a:t>4- </a:t>
          </a:r>
        </a:p>
        <a:p>
          <a:r>
            <a:rPr lang="fr-BE" sz="2000" b="1" dirty="0" smtClean="0">
              <a:solidFill>
                <a:srgbClr val="990033"/>
              </a:solidFill>
              <a:latin typeface="Arial Narrow" pitchFamily="34" charset="0"/>
            </a:rPr>
            <a:t>Délivrance</a:t>
          </a:r>
        </a:p>
        <a:p>
          <a:r>
            <a:rPr lang="fr-BE" sz="2000" b="1" dirty="0" smtClean="0">
              <a:solidFill>
                <a:srgbClr val="990033"/>
              </a:solidFill>
              <a:latin typeface="Arial Narrow" pitchFamily="34" charset="0"/>
            </a:rPr>
            <a:t>Titre</a:t>
          </a:r>
          <a:endParaRPr lang="fr-BE" sz="2000" b="1" dirty="0">
            <a:solidFill>
              <a:srgbClr val="990033"/>
            </a:solidFill>
            <a:latin typeface="Arial Narrow" pitchFamily="34" charset="0"/>
          </a:endParaRPr>
        </a:p>
      </dgm:t>
    </dgm:pt>
    <dgm:pt modelId="{5E0F46CF-6682-400D-81EF-F7CF25CEDBB5}" type="parTrans" cxnId="{27AF7A72-8B4D-43E6-8E22-7F58DFDD9F72}">
      <dgm:prSet/>
      <dgm:spPr/>
      <dgm:t>
        <a:bodyPr/>
        <a:lstStyle/>
        <a:p>
          <a:endParaRPr lang="fr-BE"/>
        </a:p>
      </dgm:t>
    </dgm:pt>
    <dgm:pt modelId="{3C1BEE09-2646-4D2E-B924-3E50381F9C79}" type="sibTrans" cxnId="{27AF7A72-8B4D-43E6-8E22-7F58DFDD9F72}">
      <dgm:prSet/>
      <dgm:spPr/>
      <dgm:t>
        <a:bodyPr/>
        <a:lstStyle/>
        <a:p>
          <a:endParaRPr lang="fr-BE"/>
        </a:p>
      </dgm:t>
    </dgm:pt>
    <dgm:pt modelId="{15BECD0F-FCC2-4F98-A099-1082B921DAF4}">
      <dgm:prSet phldrT="[Texte]" custT="1"/>
      <dgm:spPr/>
      <dgm:t>
        <a:bodyPr/>
        <a:lstStyle/>
        <a:p>
          <a:r>
            <a:rPr lang="fr-BE" sz="2000" b="1" dirty="0" smtClean="0">
              <a:solidFill>
                <a:srgbClr val="990033"/>
              </a:solidFill>
              <a:latin typeface="Arial Narrow" pitchFamily="34" charset="0"/>
            </a:rPr>
            <a:t>Titre de compétence</a:t>
          </a:r>
          <a:endParaRPr lang="fr-BE" sz="2000" b="1" dirty="0">
            <a:solidFill>
              <a:srgbClr val="990033"/>
            </a:solidFill>
            <a:latin typeface="Arial Narrow" pitchFamily="34" charset="0"/>
          </a:endParaRPr>
        </a:p>
      </dgm:t>
    </dgm:pt>
    <dgm:pt modelId="{19F249A8-71E1-44D5-A816-908C5CCDB92D}" type="sibTrans" cxnId="{53B7EB1A-39B1-405B-9E0E-AF403E5CED01}">
      <dgm:prSet/>
      <dgm:spPr/>
      <dgm:t>
        <a:bodyPr/>
        <a:lstStyle/>
        <a:p>
          <a:endParaRPr lang="fr-BE"/>
        </a:p>
      </dgm:t>
    </dgm:pt>
    <dgm:pt modelId="{B8863AA6-234A-429D-AB9B-DD28F6F7B7B7}" type="parTrans" cxnId="{53B7EB1A-39B1-405B-9E0E-AF403E5CED01}">
      <dgm:prSet/>
      <dgm:spPr/>
      <dgm:t>
        <a:bodyPr/>
        <a:lstStyle/>
        <a:p>
          <a:endParaRPr lang="fr-BE"/>
        </a:p>
      </dgm:t>
    </dgm:pt>
    <dgm:pt modelId="{928342B7-FB73-4E79-A0C8-B8BD32E16C1D}" type="pres">
      <dgm:prSet presAssocID="{55C3BCCF-635D-4418-A990-1551DD09EB8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C5D6136F-CCF8-498B-AFD8-4F049608F5C7}" type="pres">
      <dgm:prSet presAssocID="{15BECD0F-FCC2-4F98-A099-1082B921DAF4}" presName="centerShape" presStyleLbl="node0" presStyleIdx="0" presStyleCnt="1" custScaleX="135251" custScaleY="77159" custLinFactNeighborX="4156" custLinFactNeighborY="5276"/>
      <dgm:spPr/>
      <dgm:t>
        <a:bodyPr/>
        <a:lstStyle/>
        <a:p>
          <a:endParaRPr lang="fr-BE"/>
        </a:p>
      </dgm:t>
    </dgm:pt>
    <dgm:pt modelId="{29B3A674-A7F1-47D9-A47F-71A9B2E649E0}" type="pres">
      <dgm:prSet presAssocID="{F43010C5-D5C1-4AF9-B4DA-70A17290FDE9}" presName="node" presStyleLbl="node1" presStyleIdx="0" presStyleCnt="4" custScaleX="175856" custScaleY="122812" custRadScaleRad="97164" custRadScaleInc="47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9B4EC0D3-D565-4B0C-947E-12D2D9EA4635}" type="pres">
      <dgm:prSet presAssocID="{F43010C5-D5C1-4AF9-B4DA-70A17290FDE9}" presName="dummy" presStyleCnt="0"/>
      <dgm:spPr/>
    </dgm:pt>
    <dgm:pt modelId="{5E4F7C3F-3D1B-42A9-A161-80F683E3D388}" type="pres">
      <dgm:prSet presAssocID="{C0A1709C-30F4-4B2D-B358-375C21DBE6A0}" presName="sibTrans" presStyleLbl="sibTrans2D1" presStyleIdx="0" presStyleCnt="4"/>
      <dgm:spPr/>
      <dgm:t>
        <a:bodyPr/>
        <a:lstStyle/>
        <a:p>
          <a:endParaRPr lang="fr-BE"/>
        </a:p>
      </dgm:t>
    </dgm:pt>
    <dgm:pt modelId="{0536F516-3007-4370-8CEC-7ED8D0BEDFF5}" type="pres">
      <dgm:prSet presAssocID="{B9F6C5C8-2B02-4A5B-BE37-965A04B425D8}" presName="node" presStyleLbl="node1" presStyleIdx="1" presStyleCnt="4" custScaleX="160934" custScaleY="122812" custRadScaleRad="124858" custRadScaleInc="-2774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8D9937E5-B54D-414E-BA41-50497822D1E1}" type="pres">
      <dgm:prSet presAssocID="{B9F6C5C8-2B02-4A5B-BE37-965A04B425D8}" presName="dummy" presStyleCnt="0"/>
      <dgm:spPr/>
    </dgm:pt>
    <dgm:pt modelId="{7B5AA3E8-6F97-4787-8141-F63BDE0CB0D8}" type="pres">
      <dgm:prSet presAssocID="{8FFC7E71-CC2C-4925-A8DD-8427E3E04E5B}" presName="sibTrans" presStyleLbl="sibTrans2D1" presStyleIdx="1" presStyleCnt="4"/>
      <dgm:spPr/>
      <dgm:t>
        <a:bodyPr/>
        <a:lstStyle/>
        <a:p>
          <a:endParaRPr lang="fr-BE"/>
        </a:p>
      </dgm:t>
    </dgm:pt>
    <dgm:pt modelId="{78F7C6B9-32C4-45F5-8690-947965FFC3C8}" type="pres">
      <dgm:prSet presAssocID="{F9EBB635-0660-408D-BE74-8154F5BE50E3}" presName="node" presStyleLbl="node1" presStyleIdx="2" presStyleCnt="4" custScaleX="203868" custScaleY="12281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036CF249-0C65-42DD-9D64-4CF65ACB5F55}" type="pres">
      <dgm:prSet presAssocID="{F9EBB635-0660-408D-BE74-8154F5BE50E3}" presName="dummy" presStyleCnt="0"/>
      <dgm:spPr/>
    </dgm:pt>
    <dgm:pt modelId="{FC2C0E25-AF28-4687-B6AD-FAC9C1A28E65}" type="pres">
      <dgm:prSet presAssocID="{8630EE04-E186-4519-A605-4CA4C66AC3CA}" presName="sibTrans" presStyleLbl="sibTrans2D1" presStyleIdx="2" presStyleCnt="4"/>
      <dgm:spPr/>
      <dgm:t>
        <a:bodyPr/>
        <a:lstStyle/>
        <a:p>
          <a:endParaRPr lang="fr-BE"/>
        </a:p>
      </dgm:t>
    </dgm:pt>
    <dgm:pt modelId="{0E86C5AB-2CC9-44BF-811A-F266488D8A47}" type="pres">
      <dgm:prSet presAssocID="{B9F9A1EF-C87B-49BE-AD1F-CE33466F7C46}" presName="node" presStyleLbl="node1" presStyleIdx="3" presStyleCnt="4" custScaleX="160934" custScaleY="122812" custRadScaleRad="113086" custRadScaleInc="15197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2DDB7DCD-6537-41BC-99D4-66AE8CCE5472}" type="pres">
      <dgm:prSet presAssocID="{B9F9A1EF-C87B-49BE-AD1F-CE33466F7C46}" presName="dummy" presStyleCnt="0"/>
      <dgm:spPr/>
    </dgm:pt>
    <dgm:pt modelId="{58281EEC-ADEF-4867-8938-1A51E44BBB7F}" type="pres">
      <dgm:prSet presAssocID="{3C1BEE09-2646-4D2E-B924-3E50381F9C79}" presName="sibTrans" presStyleLbl="sibTrans2D1" presStyleIdx="3" presStyleCnt="4"/>
      <dgm:spPr/>
      <dgm:t>
        <a:bodyPr/>
        <a:lstStyle/>
        <a:p>
          <a:endParaRPr lang="fr-BE"/>
        </a:p>
      </dgm:t>
    </dgm:pt>
  </dgm:ptLst>
  <dgm:cxnLst>
    <dgm:cxn modelId="{3A7CF7E4-60F7-4E05-9672-EBA779BC9F36}" type="presOf" srcId="{3C1BEE09-2646-4D2E-B924-3E50381F9C79}" destId="{58281EEC-ADEF-4867-8938-1A51E44BBB7F}" srcOrd="0" destOrd="0" presId="urn:microsoft.com/office/officeart/2005/8/layout/radial6"/>
    <dgm:cxn modelId="{E65C9830-F04F-44CA-B833-56AB5E0061D5}" type="presOf" srcId="{C0A1709C-30F4-4B2D-B358-375C21DBE6A0}" destId="{5E4F7C3F-3D1B-42A9-A161-80F683E3D388}" srcOrd="0" destOrd="0" presId="urn:microsoft.com/office/officeart/2005/8/layout/radial6"/>
    <dgm:cxn modelId="{E75A398A-B45B-448B-95C1-AAFF73B15DE1}" srcId="{15BECD0F-FCC2-4F98-A099-1082B921DAF4}" destId="{B9F6C5C8-2B02-4A5B-BE37-965A04B425D8}" srcOrd="1" destOrd="0" parTransId="{3E0EF222-3878-475C-B14B-4BF0590A2B4A}" sibTransId="{8FFC7E71-CC2C-4925-A8DD-8427E3E04E5B}"/>
    <dgm:cxn modelId="{30AD24DD-72BA-45AD-999D-F5B9F755E4DF}" type="presOf" srcId="{8630EE04-E186-4519-A605-4CA4C66AC3CA}" destId="{FC2C0E25-AF28-4687-B6AD-FAC9C1A28E65}" srcOrd="0" destOrd="0" presId="urn:microsoft.com/office/officeart/2005/8/layout/radial6"/>
    <dgm:cxn modelId="{A33D9624-D5D4-4220-B742-98724CB014C2}" type="presOf" srcId="{B9F9A1EF-C87B-49BE-AD1F-CE33466F7C46}" destId="{0E86C5AB-2CC9-44BF-811A-F266488D8A47}" srcOrd="0" destOrd="0" presId="urn:microsoft.com/office/officeart/2005/8/layout/radial6"/>
    <dgm:cxn modelId="{27AF7A72-8B4D-43E6-8E22-7F58DFDD9F72}" srcId="{15BECD0F-FCC2-4F98-A099-1082B921DAF4}" destId="{B9F9A1EF-C87B-49BE-AD1F-CE33466F7C46}" srcOrd="3" destOrd="0" parTransId="{5E0F46CF-6682-400D-81EF-F7CF25CEDBB5}" sibTransId="{3C1BEE09-2646-4D2E-B924-3E50381F9C79}"/>
    <dgm:cxn modelId="{051F41D6-DA9A-483D-B1EA-FCB112F10AF5}" type="presOf" srcId="{F43010C5-D5C1-4AF9-B4DA-70A17290FDE9}" destId="{29B3A674-A7F1-47D9-A47F-71A9B2E649E0}" srcOrd="0" destOrd="0" presId="urn:microsoft.com/office/officeart/2005/8/layout/radial6"/>
    <dgm:cxn modelId="{53B7EB1A-39B1-405B-9E0E-AF403E5CED01}" srcId="{55C3BCCF-635D-4418-A990-1551DD09EB8D}" destId="{15BECD0F-FCC2-4F98-A099-1082B921DAF4}" srcOrd="0" destOrd="0" parTransId="{B8863AA6-234A-429D-AB9B-DD28F6F7B7B7}" sibTransId="{19F249A8-71E1-44D5-A816-908C5CCDB92D}"/>
    <dgm:cxn modelId="{33DBB92D-2F80-41A0-94B8-EDADB658D0A3}" srcId="{15BECD0F-FCC2-4F98-A099-1082B921DAF4}" destId="{F43010C5-D5C1-4AF9-B4DA-70A17290FDE9}" srcOrd="0" destOrd="0" parTransId="{CBB8E461-877F-4B2C-8656-B3356960176D}" sibTransId="{C0A1709C-30F4-4B2D-B358-375C21DBE6A0}"/>
    <dgm:cxn modelId="{6340D8E1-D707-44D6-9B33-4B8CED8C1334}" type="presOf" srcId="{F9EBB635-0660-408D-BE74-8154F5BE50E3}" destId="{78F7C6B9-32C4-45F5-8690-947965FFC3C8}" srcOrd="0" destOrd="0" presId="urn:microsoft.com/office/officeart/2005/8/layout/radial6"/>
    <dgm:cxn modelId="{32A0232D-2F5C-49A3-B5A3-2B9B72599BBF}" type="presOf" srcId="{15BECD0F-FCC2-4F98-A099-1082B921DAF4}" destId="{C5D6136F-CCF8-498B-AFD8-4F049608F5C7}" srcOrd="0" destOrd="0" presId="urn:microsoft.com/office/officeart/2005/8/layout/radial6"/>
    <dgm:cxn modelId="{00C8F41D-6AC3-4D67-B43A-3C9526D28C0F}" srcId="{15BECD0F-FCC2-4F98-A099-1082B921DAF4}" destId="{F9EBB635-0660-408D-BE74-8154F5BE50E3}" srcOrd="2" destOrd="0" parTransId="{EA6D9E92-D731-46CA-81C7-28FFEA31281E}" sibTransId="{8630EE04-E186-4519-A605-4CA4C66AC3CA}"/>
    <dgm:cxn modelId="{3CFD99B9-CCDD-4826-9F9F-D495941B0408}" type="presOf" srcId="{B9F6C5C8-2B02-4A5B-BE37-965A04B425D8}" destId="{0536F516-3007-4370-8CEC-7ED8D0BEDFF5}" srcOrd="0" destOrd="0" presId="urn:microsoft.com/office/officeart/2005/8/layout/radial6"/>
    <dgm:cxn modelId="{5E38986E-2221-460E-ABF3-529E825DBD4F}" type="presOf" srcId="{8FFC7E71-CC2C-4925-A8DD-8427E3E04E5B}" destId="{7B5AA3E8-6F97-4787-8141-F63BDE0CB0D8}" srcOrd="0" destOrd="0" presId="urn:microsoft.com/office/officeart/2005/8/layout/radial6"/>
    <dgm:cxn modelId="{928315B9-8874-471D-90E3-F065A7BB476E}" type="presOf" srcId="{55C3BCCF-635D-4418-A990-1551DD09EB8D}" destId="{928342B7-FB73-4E79-A0C8-B8BD32E16C1D}" srcOrd="0" destOrd="0" presId="urn:microsoft.com/office/officeart/2005/8/layout/radial6"/>
    <dgm:cxn modelId="{1CF8BCDF-C1E2-46CA-86B4-4CCFC503FCE6}" type="presParOf" srcId="{928342B7-FB73-4E79-A0C8-B8BD32E16C1D}" destId="{C5D6136F-CCF8-498B-AFD8-4F049608F5C7}" srcOrd="0" destOrd="0" presId="urn:microsoft.com/office/officeart/2005/8/layout/radial6"/>
    <dgm:cxn modelId="{80204FC9-62AD-45E1-9EA5-94373BBAA2AB}" type="presParOf" srcId="{928342B7-FB73-4E79-A0C8-B8BD32E16C1D}" destId="{29B3A674-A7F1-47D9-A47F-71A9B2E649E0}" srcOrd="1" destOrd="0" presId="urn:microsoft.com/office/officeart/2005/8/layout/radial6"/>
    <dgm:cxn modelId="{BF5DE34D-92A8-4A28-A41E-36E34669F491}" type="presParOf" srcId="{928342B7-FB73-4E79-A0C8-B8BD32E16C1D}" destId="{9B4EC0D3-D565-4B0C-947E-12D2D9EA4635}" srcOrd="2" destOrd="0" presId="urn:microsoft.com/office/officeart/2005/8/layout/radial6"/>
    <dgm:cxn modelId="{31F83901-4489-42B1-8CAD-33ABC6F77130}" type="presParOf" srcId="{928342B7-FB73-4E79-A0C8-B8BD32E16C1D}" destId="{5E4F7C3F-3D1B-42A9-A161-80F683E3D388}" srcOrd="3" destOrd="0" presId="urn:microsoft.com/office/officeart/2005/8/layout/radial6"/>
    <dgm:cxn modelId="{1C64358B-B1B1-478A-8348-5E20CD7F3D5A}" type="presParOf" srcId="{928342B7-FB73-4E79-A0C8-B8BD32E16C1D}" destId="{0536F516-3007-4370-8CEC-7ED8D0BEDFF5}" srcOrd="4" destOrd="0" presId="urn:microsoft.com/office/officeart/2005/8/layout/radial6"/>
    <dgm:cxn modelId="{70E01B71-E598-42F6-BE31-4978E08518DF}" type="presParOf" srcId="{928342B7-FB73-4E79-A0C8-B8BD32E16C1D}" destId="{8D9937E5-B54D-414E-BA41-50497822D1E1}" srcOrd="5" destOrd="0" presId="urn:microsoft.com/office/officeart/2005/8/layout/radial6"/>
    <dgm:cxn modelId="{7A5342E0-5206-4D4F-B0AC-D82FF50825F5}" type="presParOf" srcId="{928342B7-FB73-4E79-A0C8-B8BD32E16C1D}" destId="{7B5AA3E8-6F97-4787-8141-F63BDE0CB0D8}" srcOrd="6" destOrd="0" presId="urn:microsoft.com/office/officeart/2005/8/layout/radial6"/>
    <dgm:cxn modelId="{8B7A9621-EA51-42AF-8425-B8D0BA992CBB}" type="presParOf" srcId="{928342B7-FB73-4E79-A0C8-B8BD32E16C1D}" destId="{78F7C6B9-32C4-45F5-8690-947965FFC3C8}" srcOrd="7" destOrd="0" presId="urn:microsoft.com/office/officeart/2005/8/layout/radial6"/>
    <dgm:cxn modelId="{229EB81E-0268-4DF0-B215-F526B72D320C}" type="presParOf" srcId="{928342B7-FB73-4E79-A0C8-B8BD32E16C1D}" destId="{036CF249-0C65-42DD-9D64-4CF65ACB5F55}" srcOrd="8" destOrd="0" presId="urn:microsoft.com/office/officeart/2005/8/layout/radial6"/>
    <dgm:cxn modelId="{95EB8B32-15F5-46A4-B697-5BEF7CA8ECC4}" type="presParOf" srcId="{928342B7-FB73-4E79-A0C8-B8BD32E16C1D}" destId="{FC2C0E25-AF28-4687-B6AD-FAC9C1A28E65}" srcOrd="9" destOrd="0" presId="urn:microsoft.com/office/officeart/2005/8/layout/radial6"/>
    <dgm:cxn modelId="{FDA64231-B417-4D5C-A323-ED325A735A31}" type="presParOf" srcId="{928342B7-FB73-4E79-A0C8-B8BD32E16C1D}" destId="{0E86C5AB-2CC9-44BF-811A-F266488D8A47}" srcOrd="10" destOrd="0" presId="urn:microsoft.com/office/officeart/2005/8/layout/radial6"/>
    <dgm:cxn modelId="{C0AC87DF-0C51-4029-A768-FB3EDFCA6854}" type="presParOf" srcId="{928342B7-FB73-4E79-A0C8-B8BD32E16C1D}" destId="{2DDB7DCD-6537-41BC-99D4-66AE8CCE5472}" srcOrd="11" destOrd="0" presId="urn:microsoft.com/office/officeart/2005/8/layout/radial6"/>
    <dgm:cxn modelId="{FF4EE86A-6D16-4008-B170-C892520DC59F}" type="presParOf" srcId="{928342B7-FB73-4E79-A0C8-B8BD32E16C1D}" destId="{58281EEC-ADEF-4867-8938-1A51E44BBB7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136670-CFDC-4DCB-AF81-77C5012CF97E}" type="doc">
      <dgm:prSet loTypeId="urn:microsoft.com/office/officeart/2005/8/layout/process1" loCatId="process" qsTypeId="urn:microsoft.com/office/officeart/2005/8/quickstyle/3d1" qsCatId="3D" csTypeId="urn:microsoft.com/office/officeart/2005/8/colors/accent0_3" csCatId="mainScheme" phldr="1"/>
      <dgm:spPr/>
    </dgm:pt>
    <dgm:pt modelId="{82353294-4F55-449D-8FFC-7758002B5585}">
      <dgm:prSet phldrT="[Text]" custT="1"/>
      <dgm:spPr/>
      <dgm:t>
        <a:bodyPr/>
        <a:lstStyle/>
        <a:p>
          <a:r>
            <a:rPr lang="en-GB" sz="1600" dirty="0" smtClean="0"/>
            <a:t>Identification</a:t>
          </a:r>
          <a:endParaRPr lang="en-GB" sz="1600" dirty="0"/>
        </a:p>
      </dgm:t>
    </dgm:pt>
    <dgm:pt modelId="{F3199A4D-22D5-40A0-88A9-CF2A2C0DB2C4}" type="parTrans" cxnId="{87F11A1B-14F9-4730-93AD-1089C98C6C8D}">
      <dgm:prSet/>
      <dgm:spPr/>
      <dgm:t>
        <a:bodyPr/>
        <a:lstStyle/>
        <a:p>
          <a:endParaRPr lang="en-GB" sz="1600"/>
        </a:p>
      </dgm:t>
    </dgm:pt>
    <dgm:pt modelId="{82EF8728-D7E6-47D0-B166-4C4DDF7D91A9}" type="sibTrans" cxnId="{87F11A1B-14F9-4730-93AD-1089C98C6C8D}">
      <dgm:prSet custT="1"/>
      <dgm:spPr/>
      <dgm:t>
        <a:bodyPr/>
        <a:lstStyle/>
        <a:p>
          <a:endParaRPr lang="en-GB" sz="1600"/>
        </a:p>
      </dgm:t>
    </dgm:pt>
    <dgm:pt modelId="{BBBE9884-FADF-4FF5-84AF-C1F76CFEE455}">
      <dgm:prSet phldrT="[Text]" custT="1"/>
      <dgm:spPr/>
      <dgm:t>
        <a:bodyPr/>
        <a:lstStyle/>
        <a:p>
          <a:r>
            <a:rPr lang="en-GB" sz="1600" dirty="0" smtClean="0"/>
            <a:t>Documentation</a:t>
          </a:r>
          <a:endParaRPr lang="en-GB" sz="1600" dirty="0"/>
        </a:p>
      </dgm:t>
    </dgm:pt>
    <dgm:pt modelId="{D60D70B7-D7EE-4149-B833-D3157C7D144A}" type="parTrans" cxnId="{E9E833E5-40BA-4184-A0DF-0AA5643DF95C}">
      <dgm:prSet/>
      <dgm:spPr/>
      <dgm:t>
        <a:bodyPr/>
        <a:lstStyle/>
        <a:p>
          <a:endParaRPr lang="en-GB" sz="1600"/>
        </a:p>
      </dgm:t>
    </dgm:pt>
    <dgm:pt modelId="{B819B9AE-5B96-4CB5-9156-77F690C454C7}" type="sibTrans" cxnId="{E9E833E5-40BA-4184-A0DF-0AA5643DF95C}">
      <dgm:prSet custT="1"/>
      <dgm:spPr/>
      <dgm:t>
        <a:bodyPr/>
        <a:lstStyle/>
        <a:p>
          <a:endParaRPr lang="en-GB" sz="1600"/>
        </a:p>
      </dgm:t>
    </dgm:pt>
    <dgm:pt modelId="{8B04F376-C79C-4603-AF01-EF684F072A02}">
      <dgm:prSet phldrT="[Text]" custT="1"/>
      <dgm:spPr/>
      <dgm:t>
        <a:bodyPr/>
        <a:lstStyle/>
        <a:p>
          <a:r>
            <a:rPr lang="en-GB" sz="1600" dirty="0" smtClean="0"/>
            <a:t>Assessment</a:t>
          </a:r>
          <a:endParaRPr lang="en-GB" sz="1600" dirty="0"/>
        </a:p>
      </dgm:t>
    </dgm:pt>
    <dgm:pt modelId="{49D8B44F-E266-4D3C-890B-CE8ABA59F9C2}" type="parTrans" cxnId="{7B79E953-47D7-4F83-B24C-83C8B588AD54}">
      <dgm:prSet/>
      <dgm:spPr/>
      <dgm:t>
        <a:bodyPr/>
        <a:lstStyle/>
        <a:p>
          <a:endParaRPr lang="en-GB" sz="1600"/>
        </a:p>
      </dgm:t>
    </dgm:pt>
    <dgm:pt modelId="{5C5FAAAB-5AA7-48A6-9666-BBA9E59DE6F3}" type="sibTrans" cxnId="{7B79E953-47D7-4F83-B24C-83C8B588AD54}">
      <dgm:prSet custT="1"/>
      <dgm:spPr/>
      <dgm:t>
        <a:bodyPr/>
        <a:lstStyle/>
        <a:p>
          <a:endParaRPr lang="en-GB" sz="1600"/>
        </a:p>
      </dgm:t>
    </dgm:pt>
    <dgm:pt modelId="{725AF610-DE6B-4842-8F33-2EB95064BC66}">
      <dgm:prSet phldrT="[Text]" custT="1"/>
      <dgm:spPr/>
      <dgm:t>
        <a:bodyPr/>
        <a:lstStyle/>
        <a:p>
          <a:r>
            <a:rPr lang="en-GB" sz="1600" dirty="0" smtClean="0"/>
            <a:t>Certification</a:t>
          </a:r>
          <a:endParaRPr lang="en-GB" sz="1600" dirty="0"/>
        </a:p>
      </dgm:t>
    </dgm:pt>
    <dgm:pt modelId="{77CC72C4-6364-4F60-9D37-0D7150546B76}" type="parTrans" cxnId="{DBA401CE-943B-4EB1-ACFC-009608EC691B}">
      <dgm:prSet/>
      <dgm:spPr/>
      <dgm:t>
        <a:bodyPr/>
        <a:lstStyle/>
        <a:p>
          <a:endParaRPr lang="en-GB" sz="1600"/>
        </a:p>
      </dgm:t>
    </dgm:pt>
    <dgm:pt modelId="{2B37529E-3976-42BD-A1BB-B85BBB702959}" type="sibTrans" cxnId="{DBA401CE-943B-4EB1-ACFC-009608EC691B}">
      <dgm:prSet/>
      <dgm:spPr/>
      <dgm:t>
        <a:bodyPr/>
        <a:lstStyle/>
        <a:p>
          <a:endParaRPr lang="en-GB" sz="1600"/>
        </a:p>
      </dgm:t>
    </dgm:pt>
    <dgm:pt modelId="{FDD9ED97-50B2-4658-9A69-7624A317EC92}" type="pres">
      <dgm:prSet presAssocID="{9B136670-CFDC-4DCB-AF81-77C5012CF97E}" presName="Name0" presStyleCnt="0">
        <dgm:presLayoutVars>
          <dgm:dir/>
          <dgm:resizeHandles val="exact"/>
        </dgm:presLayoutVars>
      </dgm:prSet>
      <dgm:spPr/>
    </dgm:pt>
    <dgm:pt modelId="{B11489C4-DBA8-4D58-B02C-2E152588B563}" type="pres">
      <dgm:prSet presAssocID="{82353294-4F55-449D-8FFC-7758002B558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248A94-536E-4AA3-AE56-0B34345AF648}" type="pres">
      <dgm:prSet presAssocID="{82EF8728-D7E6-47D0-B166-4C4DDF7D91A9}" presName="sibTrans" presStyleLbl="sibTrans2D1" presStyleIdx="0" presStyleCnt="3"/>
      <dgm:spPr/>
      <dgm:t>
        <a:bodyPr/>
        <a:lstStyle/>
        <a:p>
          <a:endParaRPr lang="en-GB"/>
        </a:p>
      </dgm:t>
    </dgm:pt>
    <dgm:pt modelId="{E5647B3E-0256-4EF7-B3E6-A45EDA3CF190}" type="pres">
      <dgm:prSet presAssocID="{82EF8728-D7E6-47D0-B166-4C4DDF7D91A9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516CAA7D-6535-4904-8C38-313C0EF1AA8B}" type="pres">
      <dgm:prSet presAssocID="{BBBE9884-FADF-4FF5-84AF-C1F76CFEE455}" presName="node" presStyleLbl="node1" presStyleIdx="1" presStyleCnt="4" custScaleX="113755" custScaleY="1064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1C95C6-5CAE-4DD8-8D0C-224C092FF417}" type="pres">
      <dgm:prSet presAssocID="{B819B9AE-5B96-4CB5-9156-77F690C454C7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89D2C7D-6D11-4762-91F5-184B930E54B6}" type="pres">
      <dgm:prSet presAssocID="{B819B9AE-5B96-4CB5-9156-77F690C454C7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CCEC31CF-C8C4-4EDF-9D2E-105B893576F9}" type="pres">
      <dgm:prSet presAssocID="{8B04F376-C79C-4603-AF01-EF684F072A0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A98101-2A56-4CB3-8EC2-4727ECD0C482}" type="pres">
      <dgm:prSet presAssocID="{5C5FAAAB-5AA7-48A6-9666-BBA9E59DE6F3}" presName="sibTrans" presStyleLbl="sibTrans2D1" presStyleIdx="2" presStyleCnt="3"/>
      <dgm:spPr/>
      <dgm:t>
        <a:bodyPr/>
        <a:lstStyle/>
        <a:p>
          <a:endParaRPr lang="en-GB"/>
        </a:p>
      </dgm:t>
    </dgm:pt>
    <dgm:pt modelId="{F04F818C-1D3C-4CC8-A881-82DF4F41708D}" type="pres">
      <dgm:prSet presAssocID="{5C5FAAAB-5AA7-48A6-9666-BBA9E59DE6F3}" presName="connectorText" presStyleLbl="sibTrans2D1" presStyleIdx="2" presStyleCnt="3"/>
      <dgm:spPr/>
      <dgm:t>
        <a:bodyPr/>
        <a:lstStyle/>
        <a:p>
          <a:endParaRPr lang="en-GB"/>
        </a:p>
      </dgm:t>
    </dgm:pt>
    <dgm:pt modelId="{FF74B506-0023-490C-BDD8-A03538DA353F}" type="pres">
      <dgm:prSet presAssocID="{725AF610-DE6B-4842-8F33-2EB95064BC6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18EAEC3-F877-485D-9884-358E1BBBB1B7}" type="presOf" srcId="{8B04F376-C79C-4603-AF01-EF684F072A02}" destId="{CCEC31CF-C8C4-4EDF-9D2E-105B893576F9}" srcOrd="0" destOrd="0" presId="urn:microsoft.com/office/officeart/2005/8/layout/process1"/>
    <dgm:cxn modelId="{E8DE12C9-253E-4461-8DD3-75F320C140BA}" type="presOf" srcId="{5C5FAAAB-5AA7-48A6-9666-BBA9E59DE6F3}" destId="{F04F818C-1D3C-4CC8-A881-82DF4F41708D}" srcOrd="1" destOrd="0" presId="urn:microsoft.com/office/officeart/2005/8/layout/process1"/>
    <dgm:cxn modelId="{0AD72D16-5188-4065-B8E1-9A5DCDC817E0}" type="presOf" srcId="{725AF610-DE6B-4842-8F33-2EB95064BC66}" destId="{FF74B506-0023-490C-BDD8-A03538DA353F}" srcOrd="0" destOrd="0" presId="urn:microsoft.com/office/officeart/2005/8/layout/process1"/>
    <dgm:cxn modelId="{87F11A1B-14F9-4730-93AD-1089C98C6C8D}" srcId="{9B136670-CFDC-4DCB-AF81-77C5012CF97E}" destId="{82353294-4F55-449D-8FFC-7758002B5585}" srcOrd="0" destOrd="0" parTransId="{F3199A4D-22D5-40A0-88A9-CF2A2C0DB2C4}" sibTransId="{82EF8728-D7E6-47D0-B166-4C4DDF7D91A9}"/>
    <dgm:cxn modelId="{DBA401CE-943B-4EB1-ACFC-009608EC691B}" srcId="{9B136670-CFDC-4DCB-AF81-77C5012CF97E}" destId="{725AF610-DE6B-4842-8F33-2EB95064BC66}" srcOrd="3" destOrd="0" parTransId="{77CC72C4-6364-4F60-9D37-0D7150546B76}" sibTransId="{2B37529E-3976-42BD-A1BB-B85BBB702959}"/>
    <dgm:cxn modelId="{6F3597CF-B1C3-4BF0-B678-A5C805BADA99}" type="presOf" srcId="{B819B9AE-5B96-4CB5-9156-77F690C454C7}" destId="{281C95C6-5CAE-4DD8-8D0C-224C092FF417}" srcOrd="0" destOrd="0" presId="urn:microsoft.com/office/officeart/2005/8/layout/process1"/>
    <dgm:cxn modelId="{369C6503-BE4E-4C1B-BB59-80F8A1108F29}" type="presOf" srcId="{9B136670-CFDC-4DCB-AF81-77C5012CF97E}" destId="{FDD9ED97-50B2-4658-9A69-7624A317EC92}" srcOrd="0" destOrd="0" presId="urn:microsoft.com/office/officeart/2005/8/layout/process1"/>
    <dgm:cxn modelId="{A98ADC37-3EA7-40D3-931F-CBA97266C4A6}" type="presOf" srcId="{BBBE9884-FADF-4FF5-84AF-C1F76CFEE455}" destId="{516CAA7D-6535-4904-8C38-313C0EF1AA8B}" srcOrd="0" destOrd="0" presId="urn:microsoft.com/office/officeart/2005/8/layout/process1"/>
    <dgm:cxn modelId="{045374B9-916E-48C8-A421-3482004BC7B9}" type="presOf" srcId="{82EF8728-D7E6-47D0-B166-4C4DDF7D91A9}" destId="{E5647B3E-0256-4EF7-B3E6-A45EDA3CF190}" srcOrd="1" destOrd="0" presId="urn:microsoft.com/office/officeart/2005/8/layout/process1"/>
    <dgm:cxn modelId="{BCAFA4BC-87A5-44FE-A6D9-4E22CE429145}" type="presOf" srcId="{82EF8728-D7E6-47D0-B166-4C4DDF7D91A9}" destId="{82248A94-536E-4AA3-AE56-0B34345AF648}" srcOrd="0" destOrd="0" presId="urn:microsoft.com/office/officeart/2005/8/layout/process1"/>
    <dgm:cxn modelId="{1DC11AC7-6EC9-462D-B145-0343799E15D9}" type="presOf" srcId="{B819B9AE-5B96-4CB5-9156-77F690C454C7}" destId="{A89D2C7D-6D11-4762-91F5-184B930E54B6}" srcOrd="1" destOrd="0" presId="urn:microsoft.com/office/officeart/2005/8/layout/process1"/>
    <dgm:cxn modelId="{E9E833E5-40BA-4184-A0DF-0AA5643DF95C}" srcId="{9B136670-CFDC-4DCB-AF81-77C5012CF97E}" destId="{BBBE9884-FADF-4FF5-84AF-C1F76CFEE455}" srcOrd="1" destOrd="0" parTransId="{D60D70B7-D7EE-4149-B833-D3157C7D144A}" sibTransId="{B819B9AE-5B96-4CB5-9156-77F690C454C7}"/>
    <dgm:cxn modelId="{7B79E953-47D7-4F83-B24C-83C8B588AD54}" srcId="{9B136670-CFDC-4DCB-AF81-77C5012CF97E}" destId="{8B04F376-C79C-4603-AF01-EF684F072A02}" srcOrd="2" destOrd="0" parTransId="{49D8B44F-E266-4D3C-890B-CE8ABA59F9C2}" sibTransId="{5C5FAAAB-5AA7-48A6-9666-BBA9E59DE6F3}"/>
    <dgm:cxn modelId="{31A905EF-C59C-4CD4-82BF-485DD8B1484C}" type="presOf" srcId="{82353294-4F55-449D-8FFC-7758002B5585}" destId="{B11489C4-DBA8-4D58-B02C-2E152588B563}" srcOrd="0" destOrd="0" presId="urn:microsoft.com/office/officeart/2005/8/layout/process1"/>
    <dgm:cxn modelId="{AA836BD2-35CC-4B83-8FDA-D2FCED337082}" type="presOf" srcId="{5C5FAAAB-5AA7-48A6-9666-BBA9E59DE6F3}" destId="{03A98101-2A56-4CB3-8EC2-4727ECD0C482}" srcOrd="0" destOrd="0" presId="urn:microsoft.com/office/officeart/2005/8/layout/process1"/>
    <dgm:cxn modelId="{437F6B4C-CFC4-4E53-A8CE-20D704959BFD}" type="presParOf" srcId="{FDD9ED97-50B2-4658-9A69-7624A317EC92}" destId="{B11489C4-DBA8-4D58-B02C-2E152588B563}" srcOrd="0" destOrd="0" presId="urn:microsoft.com/office/officeart/2005/8/layout/process1"/>
    <dgm:cxn modelId="{63FCAF18-2F20-4EDE-BBCC-26BFB28AA51E}" type="presParOf" srcId="{FDD9ED97-50B2-4658-9A69-7624A317EC92}" destId="{82248A94-536E-4AA3-AE56-0B34345AF648}" srcOrd="1" destOrd="0" presId="urn:microsoft.com/office/officeart/2005/8/layout/process1"/>
    <dgm:cxn modelId="{F651F137-11DF-41CA-982A-D3E2E9AE6E1C}" type="presParOf" srcId="{82248A94-536E-4AA3-AE56-0B34345AF648}" destId="{E5647B3E-0256-4EF7-B3E6-A45EDA3CF190}" srcOrd="0" destOrd="0" presId="urn:microsoft.com/office/officeart/2005/8/layout/process1"/>
    <dgm:cxn modelId="{5D9E4E8B-4AF1-47F5-B030-46429EA1F37D}" type="presParOf" srcId="{FDD9ED97-50B2-4658-9A69-7624A317EC92}" destId="{516CAA7D-6535-4904-8C38-313C0EF1AA8B}" srcOrd="2" destOrd="0" presId="urn:microsoft.com/office/officeart/2005/8/layout/process1"/>
    <dgm:cxn modelId="{B1D6BF82-71FA-403D-AE1C-71C4D4DF6A25}" type="presParOf" srcId="{FDD9ED97-50B2-4658-9A69-7624A317EC92}" destId="{281C95C6-5CAE-4DD8-8D0C-224C092FF417}" srcOrd="3" destOrd="0" presId="urn:microsoft.com/office/officeart/2005/8/layout/process1"/>
    <dgm:cxn modelId="{AE9B2BAA-E3EC-491F-827E-AF8A695F9AB5}" type="presParOf" srcId="{281C95C6-5CAE-4DD8-8D0C-224C092FF417}" destId="{A89D2C7D-6D11-4762-91F5-184B930E54B6}" srcOrd="0" destOrd="0" presId="urn:microsoft.com/office/officeart/2005/8/layout/process1"/>
    <dgm:cxn modelId="{F2290F18-2A72-4ABB-B200-D87AE36B77CB}" type="presParOf" srcId="{FDD9ED97-50B2-4658-9A69-7624A317EC92}" destId="{CCEC31CF-C8C4-4EDF-9D2E-105B893576F9}" srcOrd="4" destOrd="0" presId="urn:microsoft.com/office/officeart/2005/8/layout/process1"/>
    <dgm:cxn modelId="{AE0602A6-EF20-4BF5-A261-BD0EA343B316}" type="presParOf" srcId="{FDD9ED97-50B2-4658-9A69-7624A317EC92}" destId="{03A98101-2A56-4CB3-8EC2-4727ECD0C482}" srcOrd="5" destOrd="0" presId="urn:microsoft.com/office/officeart/2005/8/layout/process1"/>
    <dgm:cxn modelId="{5345CC32-8373-4DD8-B02F-FA7968C5B6EF}" type="presParOf" srcId="{03A98101-2A56-4CB3-8EC2-4727ECD0C482}" destId="{F04F818C-1D3C-4CC8-A881-82DF4F41708D}" srcOrd="0" destOrd="0" presId="urn:microsoft.com/office/officeart/2005/8/layout/process1"/>
    <dgm:cxn modelId="{BAFC9F00-6A36-4D81-8E9F-4479F848948F}" type="presParOf" srcId="{FDD9ED97-50B2-4658-9A69-7624A317EC92}" destId="{FF74B506-0023-490C-BDD8-A03538DA353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489C4-DBA8-4D58-B02C-2E152588B563}">
      <dsp:nvSpPr>
        <dsp:cNvPr id="0" name=""/>
        <dsp:cNvSpPr/>
      </dsp:nvSpPr>
      <dsp:spPr>
        <a:xfrm>
          <a:off x="2135" y="1204224"/>
          <a:ext cx="1560716" cy="9364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Identification</a:t>
          </a:r>
          <a:endParaRPr lang="en-GB" sz="1600" kern="1200" dirty="0"/>
        </a:p>
      </dsp:txBody>
      <dsp:txXfrm>
        <a:off x="29562" y="1231651"/>
        <a:ext cx="1505862" cy="881575"/>
      </dsp:txXfrm>
    </dsp:sp>
    <dsp:sp modelId="{82248A94-536E-4AA3-AE56-0B34345AF648}">
      <dsp:nvSpPr>
        <dsp:cNvPr id="0" name=""/>
        <dsp:cNvSpPr/>
      </dsp:nvSpPr>
      <dsp:spPr>
        <a:xfrm>
          <a:off x="1718923" y="1478910"/>
          <a:ext cx="330871" cy="3870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/>
        </a:p>
      </dsp:txBody>
      <dsp:txXfrm>
        <a:off x="1718923" y="1556321"/>
        <a:ext cx="231610" cy="232235"/>
      </dsp:txXfrm>
    </dsp:sp>
    <dsp:sp modelId="{516CAA7D-6535-4904-8C38-313C0EF1AA8B}">
      <dsp:nvSpPr>
        <dsp:cNvPr id="0" name=""/>
        <dsp:cNvSpPr/>
      </dsp:nvSpPr>
      <dsp:spPr>
        <a:xfrm>
          <a:off x="2187138" y="1174174"/>
          <a:ext cx="1775392" cy="9965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Documentation</a:t>
          </a:r>
          <a:endParaRPr lang="en-GB" sz="1600" kern="1200" dirty="0"/>
        </a:p>
      </dsp:txBody>
      <dsp:txXfrm>
        <a:off x="2216325" y="1203361"/>
        <a:ext cx="1717018" cy="938155"/>
      </dsp:txXfrm>
    </dsp:sp>
    <dsp:sp modelId="{281C95C6-5CAE-4DD8-8D0C-224C092FF417}">
      <dsp:nvSpPr>
        <dsp:cNvPr id="0" name=""/>
        <dsp:cNvSpPr/>
      </dsp:nvSpPr>
      <dsp:spPr>
        <a:xfrm>
          <a:off x="4118602" y="1478910"/>
          <a:ext cx="330871" cy="3870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/>
        </a:p>
      </dsp:txBody>
      <dsp:txXfrm>
        <a:off x="4118602" y="1556321"/>
        <a:ext cx="231610" cy="232235"/>
      </dsp:txXfrm>
    </dsp:sp>
    <dsp:sp modelId="{CCEC31CF-C8C4-4EDF-9D2E-105B893576F9}">
      <dsp:nvSpPr>
        <dsp:cNvPr id="0" name=""/>
        <dsp:cNvSpPr/>
      </dsp:nvSpPr>
      <dsp:spPr>
        <a:xfrm>
          <a:off x="4586817" y="1204224"/>
          <a:ext cx="1560716" cy="9364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Assessment</a:t>
          </a:r>
          <a:endParaRPr lang="en-GB" sz="1600" kern="1200" dirty="0"/>
        </a:p>
      </dsp:txBody>
      <dsp:txXfrm>
        <a:off x="4614244" y="1231651"/>
        <a:ext cx="1505862" cy="881575"/>
      </dsp:txXfrm>
    </dsp:sp>
    <dsp:sp modelId="{03A98101-2A56-4CB3-8EC2-4727ECD0C482}">
      <dsp:nvSpPr>
        <dsp:cNvPr id="0" name=""/>
        <dsp:cNvSpPr/>
      </dsp:nvSpPr>
      <dsp:spPr>
        <a:xfrm>
          <a:off x="6303605" y="1478910"/>
          <a:ext cx="330871" cy="3870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/>
        </a:p>
      </dsp:txBody>
      <dsp:txXfrm>
        <a:off x="6303605" y="1556321"/>
        <a:ext cx="231610" cy="232235"/>
      </dsp:txXfrm>
    </dsp:sp>
    <dsp:sp modelId="{FF74B506-0023-490C-BDD8-A03538DA353F}">
      <dsp:nvSpPr>
        <dsp:cNvPr id="0" name=""/>
        <dsp:cNvSpPr/>
      </dsp:nvSpPr>
      <dsp:spPr>
        <a:xfrm>
          <a:off x="6771820" y="1204224"/>
          <a:ext cx="1560716" cy="9364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Certification</a:t>
          </a:r>
          <a:endParaRPr lang="en-GB" sz="1600" kern="1200" dirty="0"/>
        </a:p>
      </dsp:txBody>
      <dsp:txXfrm>
        <a:off x="6799247" y="1231651"/>
        <a:ext cx="1505862" cy="8815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112" charset="0"/>
                <a:ea typeface="ヒラギノ角ゴ Pro W3" pitchFamily="11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112" charset="0"/>
                <a:ea typeface="ヒラギノ角ゴ Pro W3" pitchFamily="11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112" charset="0"/>
                <a:ea typeface="ヒラギノ角ゴ Pro W3" pitchFamily="11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112" charset="0"/>
                <a:ea typeface="ヒラギノ角ゴ Pro W3" pitchFamily="112" charset="-128"/>
                <a:cs typeface="+mn-cs"/>
              </a:defRPr>
            </a:lvl1pPr>
          </a:lstStyle>
          <a:p>
            <a:pPr>
              <a:defRPr/>
            </a:pPr>
            <a:fld id="{7A70BAE7-B45E-463A-81F2-65D1C46B89A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9694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112" charset="0"/>
                <a:ea typeface="ヒラギノ角ゴ Pro W3" pitchFamily="11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112" charset="0"/>
                <a:ea typeface="ヒラギノ角ゴ Pro W3" pitchFamily="11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14877"/>
            <a:ext cx="49847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112" charset="0"/>
                <a:ea typeface="ヒラギノ角ゴ Pro W3" pitchFamily="11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112" charset="0"/>
                <a:ea typeface="ヒラギノ角ゴ Pro W3" pitchFamily="112" charset="-128"/>
                <a:cs typeface="+mn-cs"/>
              </a:defRPr>
            </a:lvl1pPr>
          </a:lstStyle>
          <a:p>
            <a:pPr>
              <a:defRPr/>
            </a:pPr>
            <a:fld id="{77390036-F9B0-405B-895A-290D123DE2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79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112" charset="0"/>
        <a:ea typeface="ヒラギノ角ゴ Pro W3" pitchFamily="112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112" charset="0"/>
        <a:ea typeface="ヒラギノ角ゴ Pro W3" pitchFamily="112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112" charset="0"/>
        <a:ea typeface="ヒラギノ角ゴ Pro W3" pitchFamily="112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112" charset="0"/>
        <a:ea typeface="ヒラギノ角ゴ Pro W3" pitchFamily="112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112" charset="0"/>
        <a:ea typeface="ヒラギノ角ゴ Pro W3" pitchFamily="112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>
                <a:cs typeface="ヒラギノ角ゴ Pro W3"/>
              </a:rPr>
              <a:t>Avantages:</a:t>
            </a:r>
          </a:p>
          <a:p>
            <a:r>
              <a:rPr lang="fr-BE" dirty="0">
                <a:cs typeface="ヒラギノ角ゴ Pro W3"/>
              </a:rPr>
              <a:t>Prise de conscience de la qualité des acquis de</a:t>
            </a:r>
          </a:p>
          <a:p>
            <a:r>
              <a:rPr lang="fr-BE" dirty="0">
                <a:cs typeface="ヒラギノ角ゴ Pro W3"/>
              </a:rPr>
              <a:t>l’expérience (étendue et profondeur)</a:t>
            </a:r>
          </a:p>
          <a:p>
            <a:r>
              <a:rPr lang="fr-BE" dirty="0">
                <a:cs typeface="ヒラギノ角ゴ Pro W3"/>
              </a:rPr>
              <a:t>• Amélioration de la confiance en soi</a:t>
            </a:r>
          </a:p>
          <a:p>
            <a:r>
              <a:rPr lang="fr-BE" dirty="0">
                <a:cs typeface="ヒラギノ角ゴ Pro W3"/>
              </a:rPr>
              <a:t>• Acquisition d’une capacité réflexive à l’égard de</a:t>
            </a:r>
          </a:p>
          <a:p>
            <a:r>
              <a:rPr lang="fr-BE" dirty="0">
                <a:cs typeface="ヒラギノ角ゴ Pro W3"/>
              </a:rPr>
              <a:t>son développement professionnel et de ses</a:t>
            </a:r>
          </a:p>
          <a:p>
            <a:r>
              <a:rPr lang="fr-BE" dirty="0">
                <a:cs typeface="ヒラギノ角ゴ Pro W3"/>
              </a:rPr>
              <a:t>pratiques professionnelles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34CDE-FFE5-49D7-8F70-C00EC367A1EC}" type="slidenum">
              <a:rPr lang="fr-BE" smtClean="0"/>
              <a:pPr>
                <a:defRPr/>
              </a:pPr>
              <a:t>30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5850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0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852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328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349901"/>
            <a:ext cx="11430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6148322"/>
            <a:ext cx="2448272" cy="75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4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F137A-7C9A-42D9-B49C-0510BC5FC9F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0551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-127000"/>
            <a:ext cx="9359900" cy="71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1" r:id="rId2"/>
    <p:sldLayoutId id="2147483780" r:id="rId3"/>
    <p:sldLayoutId id="2147483783" r:id="rId4"/>
    <p:sldLayoutId id="2147483784" r:id="rId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  <a:cs typeface="ヒラギノ角ゴ Pro W3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  <a:cs typeface="ヒラギノ角ゴ Pro W3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  <a:cs typeface="ヒラギノ角ゴ Pro W3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  <a:cs typeface="ヒラギノ角ゴ Pro W3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vdc.be/" TargetMode="External"/><Relationship Id="rId2" Type="http://schemas.openxmlformats.org/officeDocument/2006/relationships/hyperlink" Target="http://www.validationdescompetences.be/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q8tfg_WZmw&amp;feature=youtu.be" TargetMode="External"/><Relationship Id="rId2" Type="http://schemas.openxmlformats.org/officeDocument/2006/relationships/hyperlink" Target="https://we.tl/OQk4yBhmjk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vdc.be/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ca.be/index.cfm?cat=why&amp;lang=fr" TargetMode="External"/><Relationship Id="rId2" Type="http://schemas.openxmlformats.org/officeDocument/2006/relationships/hyperlink" Target="http://www.formation-pigments.be/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f.be/" TargetMode="External"/><Relationship Id="rId2" Type="http://schemas.openxmlformats.org/officeDocument/2006/relationships/hyperlink" Target="http://www.cvdc.be/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vdc.be/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plodb.be/" TargetMode="Externa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1cn_3aNYX4&amp;feature=youtu.be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 bwMode="auto">
          <a:xfrm>
            <a:off x="107504" y="2636912"/>
            <a:ext cx="8928992" cy="3600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9pPr>
          </a:lstStyle>
          <a:p>
            <a:pPr algn="ctr">
              <a:defRPr/>
            </a:pPr>
            <a:endParaRPr lang="fr-BE" sz="44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+mn-cs"/>
            </a:endParaRPr>
          </a:p>
          <a:p>
            <a:pPr algn="ctr">
              <a:defRPr/>
            </a:pPr>
            <a:r>
              <a:rPr lang="fr-BE" sz="36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</a:rPr>
              <a:t>La validation des compétences comment çà marche ?</a:t>
            </a:r>
            <a:endParaRPr lang="fr-FR" sz="36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2601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645024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defRPr/>
            </a:pPr>
            <a:r>
              <a:rPr lang="fr-BE" sz="8000" b="1" dirty="0">
                <a:solidFill>
                  <a:srgbClr val="990033"/>
                </a:solidFill>
                <a:ea typeface="ヒラギノ角ゴ Pro W3" pitchFamily="112" charset="-128"/>
                <a:cs typeface="+mn-cs"/>
              </a:rPr>
              <a:t>2</a:t>
            </a:r>
            <a:r>
              <a:rPr lang="fr-BE" sz="8000" b="1" dirty="0" smtClean="0">
                <a:solidFill>
                  <a:srgbClr val="990033"/>
                </a:solidFill>
                <a:ea typeface="ヒラギノ角ゴ Pro W3" pitchFamily="112" charset="-128"/>
                <a:cs typeface="+mn-cs"/>
              </a:rPr>
              <a:t>5</a:t>
            </a:r>
            <a:r>
              <a:rPr lang="fr-BE" sz="2800" b="1" dirty="0" smtClean="0">
                <a:solidFill>
                  <a:srgbClr val="990033"/>
                </a:solidFill>
                <a:ea typeface="ヒラギノ角ゴ Pro W3" pitchFamily="112" charset="-128"/>
                <a:cs typeface="+mn-cs"/>
              </a:rPr>
              <a:t>%</a:t>
            </a:r>
            <a:r>
              <a:rPr lang="fr-BE" sz="4400" b="1" dirty="0" smtClean="0">
                <a:solidFill>
                  <a:srgbClr val="990033"/>
                </a:solidFill>
                <a:ea typeface="ヒラギノ角ゴ Pro W3" pitchFamily="112" charset="-128"/>
                <a:cs typeface="+mn-cs"/>
              </a:rPr>
              <a:t>  </a:t>
            </a:r>
            <a:r>
              <a:rPr lang="fr-BE" sz="2800" b="1" dirty="0" smtClean="0">
                <a:solidFill>
                  <a:srgbClr val="990033"/>
                </a:solidFill>
                <a:ea typeface="ヒラギノ角ゴ Pro W3" pitchFamily="112" charset="-128"/>
                <a:cs typeface="+mn-cs"/>
              </a:rPr>
              <a:t>fin de l’enseignement secondaire</a:t>
            </a:r>
            <a:endParaRPr lang="fr-BE" b="1" dirty="0">
              <a:ea typeface="ヒラギノ角ゴ Pro W3" pitchFamily="112" charset="-128"/>
              <a:cs typeface="+mn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3528" y="2198474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8000" b="1" dirty="0" smtClean="0">
                <a:solidFill>
                  <a:srgbClr val="990033"/>
                </a:solidFill>
              </a:rPr>
              <a:t>50</a:t>
            </a:r>
            <a:r>
              <a:rPr lang="fr-BE" sz="2800" b="1" dirty="0" smtClean="0">
                <a:solidFill>
                  <a:srgbClr val="990033"/>
                </a:solidFill>
              </a:rPr>
              <a:t>%   pas terminé l’enseignement secondaire</a:t>
            </a:r>
            <a:endParaRPr lang="fr-BE" sz="8800" b="1" dirty="0">
              <a:solidFill>
                <a:srgbClr val="990033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23528" y="5157192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8000" b="1" dirty="0" smtClean="0">
                <a:solidFill>
                  <a:srgbClr val="990033"/>
                </a:solidFill>
              </a:rPr>
              <a:t>19</a:t>
            </a:r>
            <a:r>
              <a:rPr lang="fr-BE" sz="2800" b="1" dirty="0" smtClean="0">
                <a:solidFill>
                  <a:srgbClr val="990033"/>
                </a:solidFill>
              </a:rPr>
              <a:t>%   autres</a:t>
            </a:r>
            <a:endParaRPr lang="fr-BE" sz="8000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67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 bwMode="auto">
          <a:xfrm>
            <a:off x="107504" y="2636912"/>
            <a:ext cx="8928992" cy="72008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9pPr>
          </a:lstStyle>
          <a:p>
            <a:pPr algn="just">
              <a:defRPr/>
            </a:pPr>
            <a:r>
              <a:rPr lang="fr-BE" sz="3600" b="1" dirty="0" smtClean="0">
                <a:solidFill>
                  <a:srgbClr val="660033"/>
                </a:solidFill>
                <a:latin typeface="Arial Narrow" pitchFamily="34" charset="0"/>
                <a:ea typeface="+mn-ea"/>
                <a:cs typeface="+mn-cs"/>
              </a:rPr>
              <a:t>Certificat qualification			77,9 </a:t>
            </a:r>
            <a:r>
              <a:rPr lang="fr-BE" sz="2800" b="1" dirty="0" smtClean="0">
                <a:solidFill>
                  <a:srgbClr val="660033"/>
                </a:solidFill>
                <a:latin typeface="Arial Narrow" pitchFamily="34" charset="0"/>
                <a:ea typeface="+mn-ea"/>
                <a:cs typeface="+mn-cs"/>
              </a:rPr>
              <a:t>%</a:t>
            </a:r>
            <a:endParaRPr lang="fr-BE" sz="4400" b="1" u="sng" dirty="0">
              <a:solidFill>
                <a:srgbClr val="990033"/>
              </a:solidFill>
              <a:latin typeface="Arial Narrow" pitchFamily="34" charset="0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7504" y="350100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sz="3600" b="1" dirty="0" smtClean="0">
                <a:solidFill>
                  <a:srgbClr val="990033"/>
                </a:solidFill>
              </a:rPr>
              <a:t>Secondaire inférieur			         74,2%</a:t>
            </a:r>
            <a:endParaRPr lang="fr-BE" sz="3600" b="1" dirty="0">
              <a:solidFill>
                <a:srgbClr val="990033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7373" y="4437112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600" b="1" dirty="0" smtClean="0">
                <a:solidFill>
                  <a:srgbClr val="990033"/>
                </a:solidFill>
              </a:rPr>
              <a:t>Enseignement primaire		         76,7</a:t>
            </a:r>
            <a:r>
              <a:rPr lang="fr-BE" sz="2800" b="1" dirty="0" smtClean="0">
                <a:solidFill>
                  <a:srgbClr val="990033"/>
                </a:solidFill>
              </a:rPr>
              <a:t>%</a:t>
            </a:r>
            <a:endParaRPr lang="fr-BE" sz="3600" b="1" dirty="0">
              <a:solidFill>
                <a:srgbClr val="990033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9512" y="530120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600" b="1" dirty="0" smtClean="0">
                <a:solidFill>
                  <a:srgbClr val="990033"/>
                </a:solidFill>
              </a:rPr>
              <a:t>Autres						75,2%</a:t>
            </a:r>
            <a:endParaRPr lang="fr-BE" sz="3600" b="1" dirty="0">
              <a:solidFill>
                <a:srgbClr val="990033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516216" y="228024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smtClean="0"/>
              <a:t>Taux de réussite</a:t>
            </a:r>
            <a:endParaRPr lang="fr-BE" sz="1400" dirty="0"/>
          </a:p>
        </p:txBody>
      </p:sp>
    </p:spTree>
    <p:extLst>
      <p:ext uri="{BB962C8B-B14F-4D97-AF65-F5344CB8AC3E}">
        <p14:creationId xmlns:p14="http://schemas.microsoft.com/office/powerpoint/2010/main" val="288711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phiqu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80928"/>
            <a:ext cx="648072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9512" y="2060848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fr-BE" sz="2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23% de 45+</a:t>
            </a:r>
            <a:endParaRPr lang="fr-BE" dirty="0">
              <a:ea typeface="ヒラギノ角ゴ Pro W3" pitchFamily="112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2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9512" y="2060848"/>
            <a:ext cx="8856662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r-BE" sz="2400" b="1" dirty="0" smtClean="0">
                <a:solidFill>
                  <a:srgbClr val="B800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étapes pour obtenir un Titre de compétence</a:t>
            </a:r>
          </a:p>
          <a:p>
            <a:pPr eaLnBrk="0" hangingPunct="0">
              <a:spcBef>
                <a:spcPct val="50000"/>
              </a:spcBef>
            </a:pPr>
            <a:r>
              <a:rPr lang="fr-BE" sz="2400" dirty="0" smtClean="0">
                <a:solidFill>
                  <a:schemeClr val="accent4"/>
                </a:solidFill>
              </a:rPr>
              <a:t>1. </a:t>
            </a:r>
            <a:r>
              <a:rPr lang="fr-BE" sz="2400" b="1" dirty="0" smtClean="0">
                <a:solidFill>
                  <a:schemeClr val="accent4"/>
                </a:solidFill>
              </a:rPr>
              <a:t>Information</a:t>
            </a:r>
            <a:r>
              <a:rPr lang="fr-BE" sz="2400" dirty="0" smtClean="0">
                <a:solidFill>
                  <a:schemeClr val="accent4"/>
                </a:solidFill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fr-BE" sz="2400" dirty="0" smtClean="0">
                <a:solidFill>
                  <a:schemeClr val="accent4"/>
                </a:solidFill>
              </a:rPr>
              <a:t>	–&gt; Conseillers (outils spécifique)</a:t>
            </a:r>
          </a:p>
          <a:p>
            <a:pPr lvl="2" eaLnBrk="0" hangingPunct="0">
              <a:defRPr/>
            </a:pPr>
            <a:r>
              <a:rPr lang="fr-BE" sz="2400" dirty="0" smtClean="0">
                <a:solidFill>
                  <a:schemeClr val="accent4"/>
                </a:solidFill>
              </a:rPr>
              <a:t>-&gt; </a:t>
            </a:r>
            <a:r>
              <a:rPr lang="fr-BE" sz="2400" b="1" dirty="0" smtClean="0">
                <a:solidFill>
                  <a:srgbClr val="990033"/>
                </a:solidFill>
                <a:ea typeface="ヒラギノ角ゴ Pro W3" pitchFamily="112" charset="-128"/>
                <a:hlinkClick r:id="rId2"/>
              </a:rPr>
              <a:t>www.validationdescompetences.be</a:t>
            </a:r>
            <a:r>
              <a:rPr lang="fr-BE" sz="2400" b="1" dirty="0" smtClean="0">
                <a:solidFill>
                  <a:srgbClr val="990033"/>
                </a:solidFill>
                <a:ea typeface="ヒラギノ角ゴ Pro W3" pitchFamily="112" charset="-128"/>
              </a:rPr>
              <a:t> </a:t>
            </a:r>
            <a:r>
              <a:rPr lang="fr-BE" sz="2400" b="1" dirty="0">
                <a:solidFill>
                  <a:srgbClr val="990033"/>
                </a:solidFill>
                <a:ea typeface="ヒラギノ角ゴ Pro W3" pitchFamily="112" charset="-128"/>
              </a:rPr>
              <a:t>(Grand public)</a:t>
            </a:r>
          </a:p>
          <a:p>
            <a:pPr lvl="2" eaLnBrk="0" hangingPunct="0">
              <a:defRPr/>
            </a:pPr>
            <a:r>
              <a:rPr lang="fr-BE" sz="2400" b="1" dirty="0">
                <a:solidFill>
                  <a:srgbClr val="990033"/>
                </a:solidFill>
                <a:ea typeface="ヒラギノ角ゴ Pro W3" pitchFamily="112" charset="-128"/>
                <a:hlinkClick r:id="rId3"/>
              </a:rPr>
              <a:t>www.cvdc.be</a:t>
            </a:r>
            <a:r>
              <a:rPr lang="fr-BE" sz="2400" b="1" dirty="0">
                <a:solidFill>
                  <a:srgbClr val="990033"/>
                </a:solidFill>
                <a:ea typeface="ヒラギノ角ゴ Pro W3" pitchFamily="112" charset="-128"/>
              </a:rPr>
              <a:t> (Professionnels</a:t>
            </a:r>
            <a:r>
              <a:rPr lang="fr-BE" sz="2400" b="1" dirty="0" smtClean="0">
                <a:solidFill>
                  <a:srgbClr val="990033"/>
                </a:solidFill>
                <a:ea typeface="ヒラギノ角ゴ Pro W3" pitchFamily="112" charset="-128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fr-BE" sz="2800" dirty="0" smtClean="0">
                <a:solidFill>
                  <a:schemeClr val="accent4"/>
                </a:solidFill>
              </a:rPr>
              <a:t>2</a:t>
            </a:r>
            <a:r>
              <a:rPr lang="fr-BE" sz="2800" dirty="0">
                <a:solidFill>
                  <a:schemeClr val="accent4"/>
                </a:solidFill>
              </a:rPr>
              <a:t>. </a:t>
            </a:r>
            <a:r>
              <a:rPr lang="fr-BE" sz="2800" b="1" dirty="0">
                <a:solidFill>
                  <a:schemeClr val="accent4"/>
                </a:solidFill>
              </a:rPr>
              <a:t>Guidance</a:t>
            </a:r>
            <a:r>
              <a:rPr lang="fr-BE" sz="2800" dirty="0">
                <a:solidFill>
                  <a:schemeClr val="accent4"/>
                </a:solidFill>
              </a:rPr>
              <a:t> -&gt; Centres</a:t>
            </a:r>
          </a:p>
          <a:p>
            <a:pPr marL="457200" indent="-457200" eaLnBrk="0" hangingPunct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BE" sz="2800" dirty="0">
                <a:solidFill>
                  <a:schemeClr val="accent4"/>
                </a:solidFill>
              </a:rPr>
              <a:t>Séance d’information collective</a:t>
            </a:r>
          </a:p>
          <a:p>
            <a:pPr marL="457200" indent="-457200" eaLnBrk="0" hangingPunct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BE" sz="2800" dirty="0">
                <a:solidFill>
                  <a:schemeClr val="accent4"/>
                </a:solidFill>
              </a:rPr>
              <a:t>Guidance individuelle</a:t>
            </a:r>
          </a:p>
          <a:p>
            <a:pPr lvl="2" eaLnBrk="0" hangingPunct="0">
              <a:defRPr/>
            </a:pPr>
            <a:endParaRPr lang="fr-BE" sz="2400" b="1" dirty="0">
              <a:solidFill>
                <a:srgbClr val="990033"/>
              </a:solidFill>
              <a:ea typeface="ヒラギノ角ゴ Pro W3" pitchFamily="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91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132856"/>
            <a:ext cx="874871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r-BE" sz="2800" b="1" dirty="0">
                <a:solidFill>
                  <a:srgbClr val="B800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étapes pour obtenir un Titre de </a:t>
            </a:r>
            <a:r>
              <a:rPr lang="fr-BE" sz="2800" b="1" dirty="0" smtClean="0">
                <a:solidFill>
                  <a:srgbClr val="B800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compétence</a:t>
            </a:r>
          </a:p>
          <a:p>
            <a:pPr eaLnBrk="0" hangingPunct="0">
              <a:spcBef>
                <a:spcPct val="50000"/>
              </a:spcBef>
            </a:pPr>
            <a:r>
              <a:rPr lang="fr-BE" sz="2800" dirty="0" smtClean="0">
                <a:solidFill>
                  <a:schemeClr val="accent4"/>
                </a:solidFill>
              </a:rPr>
              <a:t>3</a:t>
            </a:r>
            <a:r>
              <a:rPr lang="fr-BE" sz="2800" dirty="0">
                <a:solidFill>
                  <a:schemeClr val="accent4"/>
                </a:solidFill>
              </a:rPr>
              <a:t>. </a:t>
            </a:r>
            <a:r>
              <a:rPr lang="fr-BE" sz="2800" b="1" dirty="0">
                <a:solidFill>
                  <a:schemeClr val="accent4"/>
                </a:solidFill>
              </a:rPr>
              <a:t>Epreuve</a:t>
            </a:r>
            <a:r>
              <a:rPr lang="fr-BE" sz="2800" dirty="0">
                <a:solidFill>
                  <a:schemeClr val="accent4"/>
                </a:solidFill>
              </a:rPr>
              <a:t> (stress, consignes, …) </a:t>
            </a:r>
          </a:p>
          <a:p>
            <a:pPr eaLnBrk="0" hangingPunct="0">
              <a:spcBef>
                <a:spcPct val="50000"/>
              </a:spcBef>
            </a:pPr>
            <a:r>
              <a:rPr lang="fr-BE" sz="2800" dirty="0" smtClean="0">
                <a:solidFill>
                  <a:schemeClr val="accent4"/>
                </a:solidFill>
              </a:rPr>
              <a:t>4</a:t>
            </a:r>
            <a:r>
              <a:rPr lang="fr-BE" sz="2800" dirty="0">
                <a:solidFill>
                  <a:schemeClr val="accent4"/>
                </a:solidFill>
              </a:rPr>
              <a:t>. </a:t>
            </a:r>
            <a:r>
              <a:rPr lang="fr-BE" sz="2800" b="1" dirty="0">
                <a:solidFill>
                  <a:schemeClr val="accent4"/>
                </a:solidFill>
              </a:rPr>
              <a:t>Réussite et obtention d’un Titre </a:t>
            </a:r>
            <a:r>
              <a:rPr lang="fr-BE" sz="2800" dirty="0">
                <a:solidFill>
                  <a:schemeClr val="accent4"/>
                </a:solidFill>
              </a:rPr>
              <a:t>– Post-guidance</a:t>
            </a:r>
            <a:endParaRPr lang="fr-FR" sz="2800" dirty="0">
              <a:solidFill>
                <a:srgbClr val="990033"/>
              </a:solidFill>
            </a:endParaRPr>
          </a:p>
          <a:p>
            <a:pPr eaLnBrk="0" hangingPunct="0">
              <a:defRPr/>
            </a:pPr>
            <a:endParaRPr lang="fr-BE" sz="2800" dirty="0">
              <a:ea typeface="ヒラギノ角ゴ Pro W3" pitchFamily="112" charset="-128"/>
              <a:cs typeface="+mn-cs"/>
            </a:endParaRPr>
          </a:p>
          <a:p>
            <a:pPr eaLnBrk="0" hangingPunct="0">
              <a:spcBef>
                <a:spcPct val="50000"/>
              </a:spcBef>
            </a:pPr>
            <a:r>
              <a:rPr lang="fr-BE" sz="2400" dirty="0">
                <a:hlinkClick r:id="rId2" tooltip="Ce lien externe s'ouvrira dans une nouvelle fenêtre"/>
              </a:rPr>
              <a:t>https://we.tl/OQk4yBhmjk</a:t>
            </a:r>
            <a:r>
              <a:rPr lang="fr-BE" sz="2400" dirty="0"/>
              <a:t> </a:t>
            </a:r>
            <a:r>
              <a:rPr lang="fr-BE" sz="2400" dirty="0" smtClean="0"/>
              <a:t>(La validation des compétence pour le Technicien </a:t>
            </a:r>
            <a:r>
              <a:rPr lang="fr-BE" sz="2400" dirty="0" smtClean="0">
                <a:solidFill>
                  <a:schemeClr val="accent4"/>
                </a:solidFill>
              </a:rPr>
              <a:t>PC</a:t>
            </a:r>
            <a:r>
              <a:rPr lang="fr-BE" sz="2400" dirty="0">
                <a:solidFill>
                  <a:schemeClr val="accent4"/>
                </a:solidFill>
              </a:rPr>
              <a:t>)</a:t>
            </a:r>
          </a:p>
          <a:p>
            <a:r>
              <a:rPr lang="fr-BE" sz="2400" u="sng" dirty="0">
                <a:hlinkClick r:id="rId3"/>
              </a:rPr>
              <a:t>https://www.youtube.com/watch?v=Lq8tfg_WZmw&amp;feature=youtu.be</a:t>
            </a:r>
            <a:r>
              <a:rPr lang="fr-BE" sz="2400" u="sng" dirty="0"/>
              <a:t> </a:t>
            </a:r>
            <a:r>
              <a:rPr lang="fr-BE" sz="2400" dirty="0"/>
              <a:t>(cellule de reconversion- construction)</a:t>
            </a:r>
          </a:p>
          <a:p>
            <a:pPr marL="285750" indent="-285750" eaLnBrk="0" hangingPunct="0">
              <a:buFont typeface="Arial" charset="0"/>
              <a:buChar char="•"/>
              <a:defRPr/>
            </a:pPr>
            <a:endParaRPr lang="fr-BE" dirty="0">
              <a:solidFill>
                <a:srgbClr val="990033"/>
              </a:solidFill>
              <a:ea typeface="ヒラギノ角ゴ Pro W3" pitchFamily="112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66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2470244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BE" sz="2400" dirty="0" smtClean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112" charset="-128"/>
              <a:cs typeface="+mn-cs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BE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112" charset="-128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4 étapes pour obtenir un Titre de compétence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Les garanties Qualité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Les avantages pour les candidats et les employeurs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Les nouveaux métiers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Les projets pilotes en cours</a:t>
            </a:r>
            <a:endParaRPr lang="fr-BE" sz="2400" dirty="0">
              <a:ea typeface="ヒラギノ角ゴ Pro W3" pitchFamily="112" charset="-128"/>
              <a:cs typeface="+mn-cs"/>
            </a:endParaRPr>
          </a:p>
          <a:p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426229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/>
          </p:nvPr>
        </p:nvGraphicFramePr>
        <p:xfrm>
          <a:off x="1979712" y="2747110"/>
          <a:ext cx="5474625" cy="3987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9" name="ZoneTexte 11"/>
          <p:cNvSpPr txBox="1">
            <a:spLocks noChangeArrowheads="1"/>
          </p:cNvSpPr>
          <p:nvPr/>
        </p:nvSpPr>
        <p:spPr bwMode="auto">
          <a:xfrm>
            <a:off x="179512" y="2996952"/>
            <a:ext cx="309531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r-BE" sz="1800" b="1" dirty="0"/>
              <a:t>Vérification des processus Qualité et méthodologiques par session</a:t>
            </a:r>
          </a:p>
          <a:p>
            <a:pPr>
              <a:buFont typeface="Arial" pitchFamily="34" charset="0"/>
              <a:buChar char="•"/>
            </a:pPr>
            <a:r>
              <a:rPr lang="fr-BE" sz="1800" b="1" dirty="0"/>
              <a:t>Demande d’amélioration </a:t>
            </a:r>
          </a:p>
        </p:txBody>
      </p:sp>
      <p:sp>
        <p:nvSpPr>
          <p:cNvPr id="14340" name="ZoneTexte 12"/>
          <p:cNvSpPr txBox="1">
            <a:spLocks noChangeArrowheads="1"/>
          </p:cNvSpPr>
          <p:nvPr/>
        </p:nvSpPr>
        <p:spPr bwMode="auto">
          <a:xfrm>
            <a:off x="899592" y="5517232"/>
            <a:ext cx="25431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r-BE" sz="1800" b="1" dirty="0"/>
              <a:t>Observateur externe</a:t>
            </a:r>
          </a:p>
          <a:p>
            <a:pPr>
              <a:buFont typeface="Arial" pitchFamily="34" charset="0"/>
              <a:buChar char="•"/>
            </a:pPr>
            <a:r>
              <a:rPr lang="fr-BE" sz="1800" b="1" dirty="0"/>
              <a:t>Grille d’évaluation </a:t>
            </a:r>
            <a:r>
              <a:rPr lang="fr-BE" sz="1800" b="1" dirty="0" err="1"/>
              <a:t>critèriée</a:t>
            </a:r>
            <a:endParaRPr lang="fr-BE" sz="1800" b="1" dirty="0"/>
          </a:p>
        </p:txBody>
      </p:sp>
      <p:sp>
        <p:nvSpPr>
          <p:cNvPr id="14341" name="ZoneTexte 10"/>
          <p:cNvSpPr txBox="1">
            <a:spLocks noChangeArrowheads="1"/>
          </p:cNvSpPr>
          <p:nvPr/>
        </p:nvSpPr>
        <p:spPr bwMode="auto">
          <a:xfrm>
            <a:off x="6732588" y="4894263"/>
            <a:ext cx="33115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buFont typeface="Arial" pitchFamily="34" charset="0"/>
              <a:buChar char="•"/>
            </a:pPr>
            <a:endParaRPr lang="fr-BE" sz="1800" b="1" dirty="0"/>
          </a:p>
          <a:p>
            <a:pPr>
              <a:buFont typeface="Arial" pitchFamily="34" charset="0"/>
              <a:buChar char="•"/>
            </a:pPr>
            <a:r>
              <a:rPr lang="fr-BE" sz="1800" b="1" dirty="0"/>
              <a:t>Épreuve à blanc</a:t>
            </a:r>
          </a:p>
          <a:p>
            <a:pPr>
              <a:buFont typeface="Arial" pitchFamily="34" charset="0"/>
              <a:buChar char="•"/>
            </a:pPr>
            <a:r>
              <a:rPr lang="fr-BE" sz="1800" b="1" dirty="0"/>
              <a:t>Audit interne</a:t>
            </a:r>
          </a:p>
          <a:p>
            <a:pPr>
              <a:buFont typeface="Arial" pitchFamily="34" charset="0"/>
              <a:buChar char="•"/>
            </a:pPr>
            <a:r>
              <a:rPr lang="fr-BE" sz="1800" b="1" dirty="0"/>
              <a:t>Revue des Centres </a:t>
            </a:r>
          </a:p>
          <a:p>
            <a:pPr>
              <a:buFont typeface="Arial" pitchFamily="34" charset="0"/>
              <a:buChar char="•"/>
            </a:pPr>
            <a:r>
              <a:rPr lang="fr-BE" sz="1800" b="1" dirty="0"/>
              <a:t>Audit externe </a:t>
            </a:r>
          </a:p>
          <a:p>
            <a:pPr>
              <a:buFont typeface="Arial" pitchFamily="34" charset="0"/>
              <a:buChar char="•"/>
            </a:pPr>
            <a:r>
              <a:rPr lang="fr-BE" sz="1800" b="1" dirty="0"/>
              <a:t>Renouvellement agrément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940152" y="2967351"/>
            <a:ext cx="354647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0" fontAlgn="auto" hangingPunct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BE" sz="1800" b="1" dirty="0">
                <a:ea typeface="ヒラギノ角ゴ Pro W3" pitchFamily="112" charset="-128"/>
                <a:cs typeface="+mn-cs"/>
              </a:rPr>
              <a:t>Profil SFMQ</a:t>
            </a:r>
          </a:p>
          <a:p>
            <a:pPr marL="285750" indent="-285750" eaLnBrk="0" fontAlgn="auto" hangingPunct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BE" sz="1800" b="1" dirty="0">
                <a:ea typeface="ヒラギノ角ゴ Pro W3" pitchFamily="112" charset="-128"/>
                <a:cs typeface="+mn-cs"/>
              </a:rPr>
              <a:t>Partenaires sociaux  sectoriels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BE" sz="1800" b="1" dirty="0">
              <a:ea typeface="ヒラギノ角ゴ Pro W3" pitchFamily="112" charset="-128"/>
              <a:cs typeface="+mn-cs"/>
            </a:endParaRPr>
          </a:p>
        </p:txBody>
      </p:sp>
      <p:sp>
        <p:nvSpPr>
          <p:cNvPr id="13319" name="ZoneTexte 2"/>
          <p:cNvSpPr txBox="1">
            <a:spLocks noChangeArrowheads="1"/>
          </p:cNvSpPr>
          <p:nvPr/>
        </p:nvSpPr>
        <p:spPr bwMode="auto">
          <a:xfrm>
            <a:off x="0" y="1921846"/>
            <a:ext cx="889248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600">
                <a:solidFill>
                  <a:schemeClr val="tx1"/>
                </a:solidFill>
                <a:latin typeface="Arial Narrow" pitchFamily="34" charset="0"/>
                <a:ea typeface="ヒラギノ角ゴ Pro W3" pitchFamily="112" charset="-128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 pitchFamily="112" charset="-128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 pitchFamily="112" charset="-128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 pitchFamily="112" charset="-128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 Narrow" pitchFamily="34" charset="0"/>
                <a:ea typeface="ヒラギノ角ゴ Pro W3" pitchFamily="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 pitchFamily="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 pitchFamily="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 pitchFamily="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Narrow" pitchFamily="34" charset="0"/>
                <a:ea typeface="ヒラギノ角ゴ Pro W3" pitchFamily="112" charset="-128"/>
              </a:defRPr>
            </a:lvl9pPr>
          </a:lstStyle>
          <a:p>
            <a:pPr algn="ctr" eaLnBrk="0" hangingPunct="0">
              <a:defRPr/>
            </a:pPr>
            <a:r>
              <a:rPr lang="fr-BE" sz="24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Le </a:t>
            </a:r>
            <a:r>
              <a:rPr lang="fr-BE" sz="2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Titre de Compétence : </a:t>
            </a:r>
          </a:p>
          <a:p>
            <a:pPr algn="ctr" eaLnBrk="0" hangingPunct="0">
              <a:defRPr/>
            </a:pPr>
            <a:r>
              <a:rPr lang="fr-BE" sz="2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la garantie Qualité d’un dispositif fiable et neutre </a:t>
            </a:r>
          </a:p>
        </p:txBody>
      </p:sp>
    </p:spTree>
    <p:extLst>
      <p:ext uri="{BB962C8B-B14F-4D97-AF65-F5344CB8AC3E}">
        <p14:creationId xmlns:p14="http://schemas.microsoft.com/office/powerpoint/2010/main" val="10934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988840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BE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112" charset="-128"/>
              <a:cs typeface="+mn-cs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BE" sz="2400" dirty="0" smtClean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112" charset="-128"/>
              <a:cs typeface="+mn-cs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BE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112" charset="-128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4 étapes pour obtenir un Titre de compétence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Les garanties Qualité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Les avantages pour les candidats et les employeurs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Les nouveaux métiers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Les projets pilotes en cours</a:t>
            </a:r>
            <a:endParaRPr lang="fr-BE" sz="2400" dirty="0">
              <a:ea typeface="ヒラギノ角ゴ Pro W3" pitchFamily="112" charset="-128"/>
              <a:cs typeface="+mn-cs"/>
            </a:endParaRPr>
          </a:p>
          <a:p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64225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95536" y="2204864"/>
            <a:ext cx="4465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990033"/>
              </a:buClr>
            </a:pPr>
            <a:r>
              <a:rPr lang="fr-BE" sz="2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Avantages candidats</a:t>
            </a:r>
            <a:endParaRPr lang="fr-FR" sz="28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1"/>
          <p:cNvSpPr txBox="1">
            <a:spLocks noChangeArrowheads="1"/>
          </p:cNvSpPr>
          <p:nvPr/>
        </p:nvSpPr>
        <p:spPr bwMode="auto">
          <a:xfrm>
            <a:off x="230972" y="2780928"/>
            <a:ext cx="8893175" cy="317009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endParaRPr lang="fr-BE" sz="2000" dirty="0"/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/>
              <a:t>Renforcement de l’estime de soi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endParaRPr lang="fr-BE" sz="2000" dirty="0" smtClean="0"/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Reconnaissance officielle des compétences professionnelles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Preuve des compétences face à un employeur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Accès et dispenses lors d’un parcours de formation professionnelle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Accès aux allocations d’insertion pour les – de 21 ans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Amélioration de la mobilité en Belgique ou en Europe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Accès et reconnaissance de la profession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Valorisation au sein des pouvoirs locaux</a:t>
            </a:r>
          </a:p>
        </p:txBody>
      </p:sp>
    </p:spTree>
    <p:extLst>
      <p:ext uri="{BB962C8B-B14F-4D97-AF65-F5344CB8AC3E}">
        <p14:creationId xmlns:p14="http://schemas.microsoft.com/office/powerpoint/2010/main" val="29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23850" y="2205038"/>
            <a:ext cx="4465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990033"/>
              </a:buClr>
            </a:pPr>
            <a:r>
              <a:rPr lang="fr-BE" sz="28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Titres de compétence</a:t>
            </a:r>
            <a:endParaRPr lang="fr-FR" sz="28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1"/>
          <p:cNvSpPr txBox="1">
            <a:spLocks noChangeArrowheads="1"/>
          </p:cNvSpPr>
          <p:nvPr/>
        </p:nvSpPr>
        <p:spPr bwMode="auto">
          <a:xfrm>
            <a:off x="230972" y="3068960"/>
            <a:ext cx="8893175" cy="255454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Clr>
                <a:srgbClr val="990033"/>
              </a:buClr>
            </a:pPr>
            <a:r>
              <a:rPr lang="fr-BE" sz="2000" dirty="0"/>
              <a:t>Art 3. 	</a:t>
            </a:r>
            <a:r>
              <a:rPr lang="fr-FR" sz="2000" dirty="0"/>
              <a:t>Le titre de compétence est reconnu par les parties contractantes.</a:t>
            </a:r>
          </a:p>
          <a:p>
            <a:pPr marL="342900" indent="-342900">
              <a:buClr>
                <a:srgbClr val="990033"/>
              </a:buClr>
            </a:pPr>
            <a:r>
              <a:rPr lang="fr-FR" sz="2000" dirty="0"/>
              <a:t>Art 20. 	Le titre de compétence est délivré au nom de la Fédération </a:t>
            </a:r>
            <a:r>
              <a:rPr lang="fr-FR" sz="2000" dirty="0" smtClean="0"/>
              <a:t>Wallonie-Bruxelles</a:t>
            </a:r>
            <a:r>
              <a:rPr lang="fr-FR" sz="2000" dirty="0"/>
              <a:t>, de la </a:t>
            </a:r>
            <a:r>
              <a:rPr lang="fr-FR" sz="2000" dirty="0" smtClean="0"/>
              <a:t>	Région </a:t>
            </a:r>
            <a:r>
              <a:rPr lang="fr-FR" sz="2000" dirty="0"/>
              <a:t>wallonne et </a:t>
            </a:r>
            <a:r>
              <a:rPr lang="fr-FR" sz="2000" dirty="0" smtClean="0"/>
              <a:t>de </a:t>
            </a:r>
            <a:r>
              <a:rPr lang="fr-FR" sz="2000" dirty="0"/>
              <a:t>la </a:t>
            </a:r>
            <a:r>
              <a:rPr lang="fr-FR" sz="2000" dirty="0" err="1"/>
              <a:t>Cocof</a:t>
            </a:r>
            <a:r>
              <a:rPr lang="fr-FR" sz="2000" dirty="0"/>
              <a:t>.</a:t>
            </a:r>
          </a:p>
          <a:p>
            <a:pPr marL="1143000" lvl="2" indent="-228600"/>
            <a:endParaRPr lang="fr-FR" sz="2000" dirty="0" smtClean="0"/>
          </a:p>
          <a:p>
            <a:pPr marL="1143000" lvl="2" indent="-228600"/>
            <a:r>
              <a:rPr lang="fr-FR" sz="2000" dirty="0"/>
              <a:t>	Le titre de compétence donne droit à l’accès aux formations organisées au sein des établissements de </a:t>
            </a:r>
            <a:r>
              <a:rPr lang="fr-FR" sz="2000" dirty="0" smtClean="0"/>
              <a:t>l’Enseignement </a:t>
            </a:r>
            <a:r>
              <a:rPr lang="fr-FR" sz="2000" dirty="0"/>
              <a:t>de Promotion sociale ainsi que des centres de formation de l’IFAPME, du SFPME-, du </a:t>
            </a:r>
            <a:r>
              <a:rPr lang="fr-FR" sz="2000" dirty="0" err="1" smtClean="0"/>
              <a:t>Forem</a:t>
            </a:r>
            <a:r>
              <a:rPr lang="fr-FR" sz="2000" dirty="0" smtClean="0"/>
              <a:t> </a:t>
            </a:r>
            <a:r>
              <a:rPr lang="fr-FR" sz="2000" dirty="0"/>
              <a:t>et de Bruxelles Formation 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208101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2398236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BE" sz="2400" dirty="0" smtClean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112" charset="-128"/>
              <a:cs typeface="+mn-cs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BE" sz="24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112" charset="-128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Quelques chiffres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4 étapes pour obtenir un Titre de compétence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Les garanties Qualité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Les avantages pour les candidats et les employeurs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4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Les projets pilotes en cours</a:t>
            </a:r>
            <a:endParaRPr lang="fr-BE" sz="2400" dirty="0">
              <a:ea typeface="ヒラギノ角ゴ Pro W3" pitchFamily="112" charset="-128"/>
              <a:cs typeface="+mn-cs"/>
            </a:endParaRPr>
          </a:p>
          <a:p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241943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611560" y="2132856"/>
            <a:ext cx="8229600" cy="652934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ヒラギノ角ゴ Pro W3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9pPr>
          </a:lstStyle>
          <a:p>
            <a:r>
              <a:rPr lang="fr-BE" sz="2800" b="1" kern="0" cap="small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Reprise en  formation : art 20 §4</a:t>
            </a:r>
            <a:endParaRPr lang="fr-BE" sz="2800" b="1" kern="0" cap="small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147936" y="2785790"/>
            <a:ext cx="8733656" cy="407221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fr-BE" sz="2000" b="1" kern="0" cap="small" dirty="0" smtClean="0">
                <a:solidFill>
                  <a:srgbClr val="990033"/>
                </a:solidFill>
                <a:latin typeface="Arial Narrow" pitchFamily="34" charset="0"/>
              </a:rPr>
              <a:t>droit </a:t>
            </a:r>
            <a:r>
              <a:rPr lang="fr-BE" sz="2000" kern="0" dirty="0" smtClean="0">
                <a:latin typeface="Arial Narrow" pitchFamily="34" charset="0"/>
              </a:rPr>
              <a:t>d’accès à la formation avec l’</a:t>
            </a:r>
            <a:r>
              <a:rPr lang="fr-BE" sz="2000" b="1" kern="0" cap="small" dirty="0" smtClean="0">
                <a:solidFill>
                  <a:srgbClr val="990033"/>
                </a:solidFill>
                <a:latin typeface="Arial Narrow" pitchFamily="34" charset="0"/>
              </a:rPr>
              <a:t>octroi de dispense</a:t>
            </a:r>
            <a:r>
              <a:rPr lang="fr-BE" sz="2000" kern="0" dirty="0" smtClean="0">
                <a:solidFill>
                  <a:srgbClr val="990033"/>
                </a:solidFill>
                <a:latin typeface="Arial Narrow" pitchFamily="34" charset="0"/>
              </a:rPr>
              <a:t> </a:t>
            </a:r>
          </a:p>
          <a:p>
            <a:pPr marL="0" indent="0">
              <a:buFontTx/>
              <a:buNone/>
            </a:pPr>
            <a:endParaRPr lang="fr-BE" sz="2000" kern="0" dirty="0" smtClean="0">
              <a:solidFill>
                <a:srgbClr val="C00000"/>
              </a:solidFill>
              <a:latin typeface="Arial Narrow" pitchFamily="34" charset="0"/>
              <a:sym typeface="Wingdings" pitchFamily="2" charset="2"/>
            </a:endParaRPr>
          </a:p>
          <a:p>
            <a:pPr>
              <a:buFont typeface="Wingdings"/>
              <a:buChar char="è"/>
            </a:pPr>
            <a:r>
              <a:rPr lang="fr-BE" sz="2000" b="1" kern="0" dirty="0" smtClean="0">
                <a:solidFill>
                  <a:srgbClr val="990033"/>
                </a:solidFill>
                <a:latin typeface="Arial Narrow" pitchFamily="34" charset="0"/>
              </a:rPr>
              <a:t>Allègement du parcours de formation de quelques heures ou une année complète </a:t>
            </a:r>
          </a:p>
          <a:p>
            <a:pPr marL="0" indent="0">
              <a:buFontTx/>
              <a:buNone/>
              <a:tabLst>
                <a:tab pos="355600" algn="l"/>
              </a:tabLst>
            </a:pPr>
            <a:r>
              <a:rPr lang="fr-BE" sz="2000" b="1" kern="0" dirty="0" smtClean="0">
                <a:solidFill>
                  <a:srgbClr val="990033"/>
                </a:solidFill>
                <a:latin typeface="Arial Narrow" pitchFamily="34" charset="0"/>
              </a:rPr>
              <a:t>(nombre de Titres obtenus, règles d’accessibilité, dispenses selon institution de formation)</a:t>
            </a:r>
            <a:endParaRPr lang="fr-BE" sz="2000" kern="0" dirty="0" smtClean="0">
              <a:solidFill>
                <a:srgbClr val="990033"/>
              </a:solidFill>
              <a:latin typeface="Arial Narrow" pitchFamily="34" charset="0"/>
            </a:endParaRPr>
          </a:p>
          <a:p>
            <a:pPr marL="0" indent="0">
              <a:buFontTx/>
              <a:buNone/>
            </a:pPr>
            <a:r>
              <a:rPr lang="fr-BE" sz="2000" kern="0" dirty="0" smtClean="0">
                <a:latin typeface="Arial Narrow" pitchFamily="34" charset="0"/>
              </a:rPr>
              <a:t> </a:t>
            </a:r>
          </a:p>
          <a:p>
            <a:pPr marL="0" indent="0">
              <a:lnSpc>
                <a:spcPct val="120000"/>
              </a:lnSpc>
              <a:buFontTx/>
              <a:buNone/>
            </a:pPr>
            <a:r>
              <a:rPr lang="fr-BE" sz="2000" u="sng" kern="0" dirty="0" smtClean="0">
                <a:latin typeface="Arial Narrow" pitchFamily="34" charset="0"/>
              </a:rPr>
              <a:t>Concrètement</a:t>
            </a:r>
            <a:r>
              <a:rPr lang="fr-BE" sz="2000" kern="0" dirty="0" smtClean="0">
                <a:latin typeface="Arial Narrow" pitchFamily="34" charset="0"/>
              </a:rPr>
              <a:t> :</a:t>
            </a:r>
          </a:p>
          <a:p>
            <a:pPr>
              <a:lnSpc>
                <a:spcPct val="120000"/>
              </a:lnSpc>
            </a:pPr>
            <a:r>
              <a:rPr lang="fr-BE" sz="2000" b="1" kern="0" dirty="0" smtClean="0">
                <a:latin typeface="Arial Narrow" pitchFamily="34" charset="0"/>
              </a:rPr>
              <a:t>Consulter le tableau de reprise en formation</a:t>
            </a:r>
            <a:r>
              <a:rPr lang="fr-BE" sz="2000" kern="0" dirty="0" smtClean="0">
                <a:latin typeface="Arial Narrow" pitchFamily="34" charset="0"/>
              </a:rPr>
              <a:t> : </a:t>
            </a:r>
            <a:r>
              <a:rPr lang="fr-BE" sz="2000" u="sng" kern="0" dirty="0" smtClean="0">
                <a:latin typeface="Arial Narrow" pitchFamily="34" charset="0"/>
                <a:hlinkClick r:id="rId2"/>
              </a:rPr>
              <a:t>www.cvdc.be</a:t>
            </a:r>
            <a:r>
              <a:rPr lang="fr-BE" sz="2000" u="sng" kern="0" dirty="0" smtClean="0">
                <a:latin typeface="Arial Narrow" pitchFamily="34" charset="0"/>
              </a:rPr>
              <a:t> (boîte à outils)</a:t>
            </a:r>
            <a:endParaRPr lang="fr-BE" sz="2000" kern="0" dirty="0" smtClean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r>
              <a:rPr lang="fr-BE" sz="2000" b="1" kern="0" dirty="0" smtClean="0">
                <a:latin typeface="Arial Narrow" pitchFamily="34" charset="0"/>
              </a:rPr>
              <a:t>Contacter les opérateurs d’enseignement ou de formation professionnelle</a:t>
            </a:r>
            <a:endParaRPr lang="fr-BE" sz="2000" kern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2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85201" y="2060848"/>
            <a:ext cx="8640960" cy="7969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ヒラギノ角ゴ Pro W3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9pPr>
          </a:lstStyle>
          <a:p>
            <a:pPr marL="0" lvl="1"/>
            <a:r>
              <a:rPr lang="fr-BE" sz="2800" b="1" kern="0" cap="small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brevet cariste </a:t>
            </a:r>
            <a:r>
              <a:rPr lang="fr-BE" sz="28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et</a:t>
            </a:r>
            <a:r>
              <a:rPr lang="fr-BE" sz="2800" b="1" kern="0" cap="small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Titre de compétence pour le métier de conducteur de chariot élévateur</a:t>
            </a:r>
            <a:r>
              <a:rPr lang="fr-BE" sz="2000" b="1" kern="0" cap="small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fr-BE" sz="2000" kern="0" dirty="0" smtClean="0">
                <a:solidFill>
                  <a:srgbClr val="C00000"/>
                </a:solidFill>
                <a:latin typeface="Arial Narrow" pitchFamily="34" charset="0"/>
              </a:rPr>
              <a:t/>
            </a:r>
            <a:br>
              <a:rPr lang="fr-BE" sz="2000" kern="0" dirty="0" smtClean="0">
                <a:solidFill>
                  <a:srgbClr val="C00000"/>
                </a:solidFill>
                <a:latin typeface="Arial Narrow" pitchFamily="34" charset="0"/>
              </a:rPr>
            </a:br>
            <a:endParaRPr lang="fr-BE" sz="2000" kern="0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285200" y="2924944"/>
            <a:ext cx="8858799" cy="380985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fr-BE" sz="1800" b="1" kern="0" dirty="0" smtClean="0">
                <a:solidFill>
                  <a:srgbClr val="990033"/>
                </a:solidFill>
                <a:latin typeface="Arial Narrow" pitchFamily="34" charset="0"/>
              </a:rPr>
              <a:t>3 Titres de compétence</a:t>
            </a:r>
            <a:r>
              <a:rPr lang="fr-BE" sz="1800" kern="0" dirty="0" smtClean="0">
                <a:solidFill>
                  <a:srgbClr val="990033"/>
                </a:solidFill>
                <a:latin typeface="Arial Narrow" pitchFamily="34" charset="0"/>
              </a:rPr>
              <a:t> :</a:t>
            </a:r>
          </a:p>
          <a:p>
            <a:pPr lvl="1"/>
            <a:r>
              <a:rPr lang="fr-BE" sz="2000" kern="0" dirty="0" smtClean="0">
                <a:latin typeface="Arial Narrow" pitchFamily="34" charset="0"/>
              </a:rPr>
              <a:t>Maîtriser un chariot frontal</a:t>
            </a:r>
          </a:p>
          <a:p>
            <a:pPr lvl="1"/>
            <a:r>
              <a:rPr lang="fr-BE" sz="2000" kern="0" dirty="0" smtClean="0">
                <a:latin typeface="Arial Narrow" pitchFamily="34" charset="0"/>
              </a:rPr>
              <a:t>Maîtriser un chariot latéral</a:t>
            </a:r>
          </a:p>
          <a:p>
            <a:pPr lvl="1"/>
            <a:r>
              <a:rPr lang="fr-BE" sz="2000" kern="0" dirty="0" smtClean="0">
                <a:latin typeface="Arial Narrow" pitchFamily="34" charset="0"/>
              </a:rPr>
              <a:t>Maîtriser un gerbeur électrique</a:t>
            </a:r>
          </a:p>
          <a:p>
            <a:pPr marL="57150" indent="0">
              <a:buFontTx/>
              <a:buNone/>
            </a:pPr>
            <a:endParaRPr lang="fr-BE" sz="1400" kern="0" dirty="0" smtClean="0">
              <a:latin typeface="Arial Narrow" pitchFamily="34" charset="0"/>
            </a:endParaRPr>
          </a:p>
          <a:p>
            <a:pPr marL="0" indent="0">
              <a:buFontTx/>
              <a:buNone/>
            </a:pPr>
            <a:r>
              <a:rPr lang="fr-BE" sz="2000" b="1" kern="0" dirty="0" smtClean="0">
                <a:latin typeface="Arial Narrow" pitchFamily="34" charset="0"/>
              </a:rPr>
              <a:t>Depuis décembre 2012, </a:t>
            </a:r>
            <a:endParaRPr lang="fr-BE" sz="2000" kern="0" dirty="0" smtClean="0">
              <a:latin typeface="Arial Narrow" pitchFamily="34" charset="0"/>
            </a:endParaRPr>
          </a:p>
          <a:p>
            <a:r>
              <a:rPr lang="fr-BE" sz="2000" kern="0" dirty="0" smtClean="0">
                <a:latin typeface="Arial Narrow" pitchFamily="34" charset="0"/>
              </a:rPr>
              <a:t>Obtenir un Titre de compétence associé au métier de conducteur de chariot élévateur, c’est obtenir la </a:t>
            </a:r>
            <a:r>
              <a:rPr lang="fr-BE" sz="2000" b="1" kern="0" dirty="0" smtClean="0">
                <a:solidFill>
                  <a:srgbClr val="B8003D"/>
                </a:solidFill>
                <a:latin typeface="Arial Narrow" pitchFamily="34" charset="0"/>
              </a:rPr>
              <a:t>Certification sectorielle officielle</a:t>
            </a:r>
            <a:r>
              <a:rPr lang="fr-BE" sz="2000" kern="0" dirty="0" smtClean="0">
                <a:latin typeface="Arial Narrow" pitchFamily="34" charset="0"/>
              </a:rPr>
              <a:t>.</a:t>
            </a:r>
          </a:p>
          <a:p>
            <a:r>
              <a:rPr lang="fr-BE" sz="2000" kern="0" dirty="0" smtClean="0">
                <a:latin typeface="Arial Narrow" pitchFamily="34" charset="0"/>
              </a:rPr>
              <a:t>L’inverse n’est pas acquis : être en possession d’un Brevet cariste </a:t>
            </a:r>
            <a:r>
              <a:rPr lang="fr-BE" sz="2000" u="sng" kern="0" dirty="0" smtClean="0">
                <a:solidFill>
                  <a:srgbClr val="C00000"/>
                </a:solidFill>
                <a:latin typeface="Arial Narrow" pitchFamily="34" charset="0"/>
              </a:rPr>
              <a:t>ne donne pas droit</a:t>
            </a:r>
            <a:r>
              <a:rPr lang="fr-BE" sz="2000" kern="0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fr-BE" sz="2000" kern="0" dirty="0" smtClean="0">
                <a:latin typeface="Arial Narrow" pitchFamily="34" charset="0"/>
              </a:rPr>
              <a:t>à un des Titres de compétence.  </a:t>
            </a:r>
            <a:r>
              <a:rPr lang="fr-BE" sz="1800" kern="0" dirty="0" smtClean="0">
                <a:latin typeface="Arial Narrow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3240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0667" y="2132856"/>
            <a:ext cx="8229600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ヒラギノ角ゴ Pro W3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9pPr>
          </a:lstStyle>
          <a:p>
            <a:pPr marL="0" lvl="1"/>
            <a:r>
              <a:rPr lang="fr-BE" sz="2800" b="1" kern="0" cap="small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peintre industriel et certification BCCA</a:t>
            </a:r>
            <a:endParaRPr lang="fr-BE" sz="2800" kern="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3528" y="2780927"/>
            <a:ext cx="8568952" cy="407707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fr-BE" sz="2000" b="1" kern="0" dirty="0" smtClean="0">
                <a:solidFill>
                  <a:srgbClr val="990033"/>
                </a:solidFill>
                <a:latin typeface="Arial Narrow" pitchFamily="34" charset="0"/>
              </a:rPr>
              <a:t>4 Titres de compétence</a:t>
            </a:r>
            <a:r>
              <a:rPr lang="fr-BE" sz="2000" kern="0" dirty="0">
                <a:solidFill>
                  <a:srgbClr val="990033"/>
                </a:solidFill>
                <a:latin typeface="Arial Narrow" pitchFamily="34" charset="0"/>
              </a:rPr>
              <a:t> </a:t>
            </a:r>
            <a:r>
              <a:rPr lang="fr-BE" sz="2000" b="1" kern="0" dirty="0" smtClean="0">
                <a:solidFill>
                  <a:srgbClr val="990033"/>
                </a:solidFill>
                <a:latin typeface="Arial Narrow" pitchFamily="34" charset="0"/>
              </a:rPr>
              <a:t>disponibles</a:t>
            </a:r>
          </a:p>
          <a:p>
            <a:pPr marL="0" indent="0">
              <a:buFontTx/>
              <a:buNone/>
            </a:pPr>
            <a:r>
              <a:rPr lang="fr-BE" sz="2000" b="1" kern="0" dirty="0" smtClean="0">
                <a:solidFill>
                  <a:srgbClr val="990033"/>
                </a:solidFill>
                <a:latin typeface="Arial Narrow" pitchFamily="34" charset="0"/>
              </a:rPr>
              <a:t>Chaque Titre correspond à </a:t>
            </a:r>
            <a:r>
              <a:rPr lang="fr-BE" sz="2000" b="1" u="sng" kern="0" dirty="0" smtClean="0">
                <a:solidFill>
                  <a:srgbClr val="990033"/>
                </a:solidFill>
                <a:latin typeface="Arial Narrow" pitchFamily="34" charset="0"/>
              </a:rPr>
              <a:t>une possibilité </a:t>
            </a:r>
            <a:r>
              <a:rPr lang="fr-BE" sz="2000" b="1" kern="0" dirty="0" smtClean="0">
                <a:solidFill>
                  <a:srgbClr val="990033"/>
                </a:solidFill>
                <a:latin typeface="Arial Narrow" pitchFamily="34" charset="0"/>
              </a:rPr>
              <a:t>de certification par l’organisme certificateur BCCA (</a:t>
            </a:r>
            <a:r>
              <a:rPr lang="fr-BE" sz="2000" b="1" kern="0" dirty="0" err="1" smtClean="0">
                <a:solidFill>
                  <a:srgbClr val="990033"/>
                </a:solidFill>
                <a:latin typeface="Arial Narrow" pitchFamily="34" charset="0"/>
              </a:rPr>
              <a:t>Belgian</a:t>
            </a:r>
            <a:r>
              <a:rPr lang="fr-BE" sz="2000" b="1" kern="0" dirty="0" smtClean="0">
                <a:solidFill>
                  <a:srgbClr val="990033"/>
                </a:solidFill>
                <a:latin typeface="Arial Narrow" pitchFamily="34" charset="0"/>
              </a:rPr>
              <a:t> Construction Certification Association).  Ils sont </a:t>
            </a:r>
            <a:r>
              <a:rPr lang="fr-BE" sz="2000" b="1" u="sng" kern="0" dirty="0" smtClean="0">
                <a:solidFill>
                  <a:srgbClr val="990033"/>
                </a:solidFill>
                <a:latin typeface="Arial Narrow" pitchFamily="34" charset="0"/>
              </a:rPr>
              <a:t>en principe</a:t>
            </a:r>
            <a:r>
              <a:rPr lang="fr-BE" sz="2000" b="1" kern="0" dirty="0" smtClean="0">
                <a:solidFill>
                  <a:srgbClr val="990033"/>
                </a:solidFill>
                <a:latin typeface="Arial Narrow" pitchFamily="34" charset="0"/>
              </a:rPr>
              <a:t> indépendants l’un de l’autre.</a:t>
            </a:r>
          </a:p>
          <a:p>
            <a:pPr marL="0" indent="0">
              <a:buFontTx/>
              <a:buNone/>
            </a:pPr>
            <a:endParaRPr lang="fr-BE" sz="2000" kern="0" dirty="0" smtClean="0">
              <a:latin typeface="Arial Narrow" pitchFamily="34" charset="0"/>
            </a:endParaRPr>
          </a:p>
          <a:p>
            <a:r>
              <a:rPr lang="fr-BE" sz="2000" kern="0" dirty="0" smtClean="0">
                <a:latin typeface="Arial Narrow" pitchFamily="34" charset="0"/>
              </a:rPr>
              <a:t>Obtenir un Titre de compétence associé au métier de Peintre industriel, ce </a:t>
            </a:r>
            <a:r>
              <a:rPr lang="fr-BE" sz="2000" u="sng" kern="0" dirty="0" smtClean="0">
                <a:latin typeface="Arial Narrow" pitchFamily="34" charset="0"/>
              </a:rPr>
              <a:t>n’est pas obtenir</a:t>
            </a:r>
            <a:r>
              <a:rPr lang="fr-BE" sz="2000" kern="0" dirty="0" smtClean="0">
                <a:latin typeface="Arial Narrow" pitchFamily="34" charset="0"/>
              </a:rPr>
              <a:t> l’</a:t>
            </a:r>
            <a:r>
              <a:rPr lang="fr-BE" sz="2000" b="1" kern="0" cap="small" dirty="0" smtClean="0">
                <a:latin typeface="Arial Narrow" pitchFamily="34" charset="0"/>
              </a:rPr>
              <a:t>équivalence </a:t>
            </a:r>
            <a:r>
              <a:rPr lang="fr-BE" sz="2000" kern="0" dirty="0" smtClean="0">
                <a:latin typeface="Arial Narrow" pitchFamily="34" charset="0"/>
              </a:rPr>
              <a:t>avec la Certification BCCA pour les peintres industriels et les métalliseurs </a:t>
            </a:r>
          </a:p>
          <a:p>
            <a:r>
              <a:rPr lang="fr-BE" sz="2000" kern="0" dirty="0" smtClean="0">
                <a:latin typeface="Arial Narrow" pitchFamily="34" charset="0"/>
              </a:rPr>
              <a:t>Pour l’obtenir, le </a:t>
            </a:r>
            <a:r>
              <a:rPr lang="fr-BE" sz="2000" b="1" kern="0" dirty="0" smtClean="0">
                <a:latin typeface="Arial Narrow" pitchFamily="34" charset="0"/>
              </a:rPr>
              <a:t>demandeur d’emploi</a:t>
            </a:r>
            <a:r>
              <a:rPr lang="fr-BE" sz="2000" kern="0" dirty="0" smtClean="0">
                <a:latin typeface="Arial Narrow" pitchFamily="34" charset="0"/>
              </a:rPr>
              <a:t> doit être engagé dans une entreprise conventionnée auprès du BCCA et l’entreprise doit prouver qu’il a acquis une expérience dans une des fonctions liées au peintre industriel. </a:t>
            </a:r>
            <a:r>
              <a:rPr lang="fr-BE" sz="2000" u="sng" kern="0" dirty="0" smtClean="0">
                <a:latin typeface="Arial Narrow" pitchFamily="34" charset="0"/>
                <a:hlinkClick r:id="rId2"/>
              </a:rPr>
              <a:t>http://www.formation-pigments.be/</a:t>
            </a:r>
            <a:r>
              <a:rPr lang="fr-BE" sz="2000" kern="0" dirty="0" smtClean="0">
                <a:latin typeface="Arial Narrow" pitchFamily="34" charset="0"/>
              </a:rPr>
              <a:t>  ou </a:t>
            </a:r>
            <a:r>
              <a:rPr lang="fr-BE" sz="2000" u="sng" kern="0" dirty="0" smtClean="0">
                <a:latin typeface="Arial Narrow" pitchFamily="34" charset="0"/>
                <a:hlinkClick r:id="rId3"/>
              </a:rPr>
              <a:t>http://www.bcca.be/index.cfm?cat=why&amp;lang=fr</a:t>
            </a:r>
            <a:endParaRPr lang="fr-BE" sz="2000" kern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34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0667" y="2132856"/>
            <a:ext cx="8229600" cy="504056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ヒラギノ角ゴ Pro W3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9pPr>
          </a:lstStyle>
          <a:p>
            <a:pPr marL="0" lvl="1"/>
            <a:r>
              <a:rPr lang="fr-BE" sz="2800" b="1" kern="0" cap="small" dirty="0" smtClean="0">
                <a:solidFill>
                  <a:srgbClr val="B800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Technicien frigoriste</a:t>
            </a:r>
            <a:r>
              <a:rPr lang="fr-BE" sz="2800" b="1" kern="0" cap="small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 et certificat d’aptitude en technique du froid</a:t>
            </a:r>
            <a:endParaRPr lang="fr-BE" sz="2800" kern="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3528" y="2780927"/>
            <a:ext cx="8568952" cy="407707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endParaRPr lang="fr-BE" sz="2000" kern="0" dirty="0">
              <a:latin typeface="Arial Narrow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55576" y="2924944"/>
            <a:ext cx="824440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/>
              <a:t>Une personne qui</a:t>
            </a:r>
          </a:p>
          <a:p>
            <a:endParaRPr lang="fr-B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000" dirty="0"/>
              <a:t>obtient les 2 Titres de compétence de monteur frigoriste et le Titre de technicien frigoriste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000" dirty="0"/>
              <a:t>a réussi le QCM technique</a:t>
            </a:r>
          </a:p>
          <a:p>
            <a:r>
              <a:rPr lang="fr-BE" sz="2000" dirty="0"/>
              <a:t>sera </a:t>
            </a:r>
            <a:r>
              <a:rPr lang="fr-BE" sz="2000" dirty="0">
                <a:solidFill>
                  <a:srgbClr val="B8003D"/>
                </a:solidFill>
              </a:rPr>
              <a:t>dispensé des deux épreuves pratiques et de l'épreuve théorique de l'examen d'aptitude en technique du froid</a:t>
            </a:r>
            <a:r>
              <a:rPr lang="fr-BE" sz="2000" dirty="0"/>
              <a:t>.</a:t>
            </a:r>
          </a:p>
          <a:p>
            <a:endParaRPr lang="fr-BE" sz="2000" dirty="0"/>
          </a:p>
          <a:p>
            <a:r>
              <a:rPr lang="fr-BE" sz="2000" dirty="0"/>
              <a:t>Il s'agit d'une passerelle et non d'une équivalence puisque la personne doit encore </a:t>
            </a:r>
            <a:r>
              <a:rPr lang="fr-BE" sz="2000" b="1" dirty="0"/>
              <a:t>réussir l’examen sur la législation européenne et régionale prévu</a:t>
            </a:r>
            <a:r>
              <a:rPr lang="fr-BE" sz="2000" dirty="0"/>
              <a:t> pour obtenir le certificat d'aptitude en technique du froid</a:t>
            </a:r>
            <a:r>
              <a:rPr lang="fr-BE" sz="2000" dirty="0" smtClean="0"/>
              <a:t>.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189400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72371" y="2060848"/>
            <a:ext cx="8507288" cy="43691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ヒラギノ角ゴ Pro W3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9pPr>
          </a:lstStyle>
          <a:p>
            <a:pPr marL="0" lvl="1"/>
            <a:r>
              <a:rPr lang="fr-BE" sz="2800" b="1" kern="0" cap="small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Valorisation du  Titre de compétence au sein des pouvoirs locaux et provinciaux</a:t>
            </a:r>
            <a:r>
              <a:rPr lang="fr-BE" sz="28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fr-BE" sz="28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fr-BE" sz="2800" b="1" kern="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179512" y="2852936"/>
            <a:ext cx="8712968" cy="381156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fr-BE" sz="2000" kern="0" dirty="0" smtClean="0">
                <a:latin typeface="Arial Narrow" pitchFamily="34" charset="0"/>
              </a:rPr>
              <a:t>La </a:t>
            </a:r>
            <a:r>
              <a:rPr lang="fr-BE" sz="2000" kern="0" dirty="0" smtClean="0">
                <a:solidFill>
                  <a:srgbClr val="990033"/>
                </a:solidFill>
                <a:latin typeface="Arial Narrow" pitchFamily="34" charset="0"/>
              </a:rPr>
              <a:t>valorisation des compétences</a:t>
            </a:r>
            <a:r>
              <a:rPr lang="fr-BE" sz="2000" kern="0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fr-BE" sz="2000" kern="0" dirty="0" smtClean="0">
                <a:latin typeface="Arial Narrow" pitchFamily="34" charset="0"/>
              </a:rPr>
              <a:t>est la manière dont l’Administration va </a:t>
            </a:r>
            <a:r>
              <a:rPr lang="fr-BE" sz="2000" kern="0" dirty="0" smtClean="0">
                <a:solidFill>
                  <a:srgbClr val="990033"/>
                </a:solidFill>
                <a:latin typeface="Arial Narrow" pitchFamily="34" charset="0"/>
              </a:rPr>
              <a:t>reconnaître officiellement</a:t>
            </a:r>
            <a:r>
              <a:rPr lang="fr-BE" sz="2000" kern="0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fr-BE" sz="2000" kern="0" dirty="0" smtClean="0">
                <a:latin typeface="Arial Narrow" pitchFamily="34" charset="0"/>
              </a:rPr>
              <a:t>des compétences validées pour permettre à la personne détentrice de ces compétences </a:t>
            </a:r>
          </a:p>
          <a:p>
            <a:pPr lvl="3">
              <a:buFontTx/>
              <a:buChar char="-"/>
            </a:pPr>
            <a:r>
              <a:rPr lang="fr-BE" kern="0" dirty="0" smtClean="0">
                <a:latin typeface="Arial Narrow" pitchFamily="34" charset="0"/>
              </a:rPr>
              <a:t>de </a:t>
            </a:r>
            <a:r>
              <a:rPr lang="fr-BE" kern="0" dirty="0" smtClean="0">
                <a:solidFill>
                  <a:srgbClr val="990033"/>
                </a:solidFill>
                <a:latin typeface="Arial Narrow" pitchFamily="34" charset="0"/>
              </a:rPr>
              <a:t>débuter</a:t>
            </a:r>
            <a:r>
              <a:rPr lang="fr-BE" kern="0" dirty="0" smtClean="0">
                <a:latin typeface="Arial Narrow" pitchFamily="34" charset="0"/>
              </a:rPr>
              <a:t> (recrutement)  une carrière</a:t>
            </a:r>
          </a:p>
          <a:p>
            <a:pPr lvl="3">
              <a:buFontTx/>
              <a:buChar char="-"/>
            </a:pPr>
            <a:r>
              <a:rPr lang="fr-BE" kern="0" dirty="0" smtClean="0">
                <a:latin typeface="Arial Narrow" pitchFamily="34" charset="0"/>
              </a:rPr>
              <a:t>ou de </a:t>
            </a:r>
            <a:r>
              <a:rPr lang="fr-BE" kern="0" dirty="0" smtClean="0">
                <a:solidFill>
                  <a:srgbClr val="990033"/>
                </a:solidFill>
                <a:latin typeface="Arial Narrow" pitchFamily="34" charset="0"/>
              </a:rPr>
              <a:t>progresser</a:t>
            </a:r>
            <a:r>
              <a:rPr lang="fr-BE" kern="0" dirty="0" smtClean="0">
                <a:latin typeface="Arial Narrow" pitchFamily="34" charset="0"/>
              </a:rPr>
              <a:t> (évolution de carrière) dans sa carrière professionnelle</a:t>
            </a:r>
          </a:p>
          <a:p>
            <a:r>
              <a:rPr lang="fr-BE" sz="2000" kern="0" dirty="0" smtClean="0"/>
              <a:t> </a:t>
            </a:r>
            <a:r>
              <a:rPr lang="fr-BE" sz="2000" kern="0" dirty="0" smtClean="0">
                <a:latin typeface="Arial Narrow" pitchFamily="34" charset="0"/>
              </a:rPr>
              <a:t>Le recrutement ne concerne que les niveaux D1 et D4 pour le personnel administratif, ouvrier et technique.</a:t>
            </a:r>
          </a:p>
          <a:p>
            <a:r>
              <a:rPr lang="fr-BE" sz="2000" kern="0" dirty="0" smtClean="0">
                <a:latin typeface="Arial Narrow" pitchFamily="34" charset="0"/>
              </a:rPr>
              <a:t>L’évolution de carrière ne concerne que le passage de D1 vers D2, D2 vers D3 et D3 vers D4 pour le personnel administratif, ouvrier et technique</a:t>
            </a:r>
          </a:p>
          <a:p>
            <a:pPr marL="0" indent="0">
              <a:buNone/>
            </a:pPr>
            <a:r>
              <a:rPr lang="fr-BE" sz="2000" kern="0" dirty="0">
                <a:latin typeface="Arial Narrow" pitchFamily="34" charset="0"/>
              </a:rPr>
              <a:t> </a:t>
            </a:r>
            <a:r>
              <a:rPr lang="fr-BE" sz="2000" kern="0" dirty="0" smtClean="0">
                <a:latin typeface="Arial Narrow" pitchFamily="34" charset="0"/>
              </a:rPr>
              <a:t>Plus d’information sur </a:t>
            </a:r>
            <a:r>
              <a:rPr lang="fr-BE" sz="2000" kern="0" dirty="0" smtClean="0">
                <a:latin typeface="Arial Narrow" pitchFamily="34" charset="0"/>
                <a:hlinkClick r:id="rId2"/>
              </a:rPr>
              <a:t>www.cvdc.be</a:t>
            </a:r>
            <a:r>
              <a:rPr lang="fr-BE" sz="2000" kern="0" dirty="0" smtClean="0">
                <a:latin typeface="Arial Narrow" pitchFamily="34" charset="0"/>
              </a:rPr>
              <a:t> ou </a:t>
            </a:r>
            <a:r>
              <a:rPr lang="fr-BE" sz="2000" kern="0" dirty="0" smtClean="0">
                <a:latin typeface="Arial Narrow" pitchFamily="34" charset="0"/>
                <a:hlinkClick r:id="rId3"/>
              </a:rPr>
              <a:t>www.crf.be</a:t>
            </a:r>
            <a:r>
              <a:rPr lang="fr-BE" sz="2000" kern="0" dirty="0" smtClean="0">
                <a:latin typeface="Arial Narrow" pitchFamily="34" charset="0"/>
              </a:rPr>
              <a:t> </a:t>
            </a:r>
            <a:endParaRPr lang="fr-BE" sz="2000" kern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5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323528" y="2132856"/>
            <a:ext cx="8229600" cy="6529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ヒラギノ角ゴ Pro W3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9pPr>
          </a:lstStyle>
          <a:p>
            <a:pPr marL="0" lvl="1"/>
            <a:r>
              <a:rPr lang="fr-BE" sz="2800" b="1" kern="0" cap="small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Le supplément </a:t>
            </a:r>
            <a:r>
              <a:rPr lang="fr-BE" sz="2800" b="1" kern="0" cap="small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au certificat </a:t>
            </a:r>
            <a:r>
              <a:rPr lang="fr-BE" sz="2800" b="1" kern="0" cap="small" dirty="0" err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europass</a:t>
            </a:r>
            <a:r>
              <a:rPr lang="fr-BE" sz="2800" b="1" kern="0" cap="small" dirty="0" smtClean="0">
                <a:latin typeface="Arial Narrow" pitchFamily="34" charset="0"/>
              </a:rPr>
              <a:t> </a:t>
            </a:r>
            <a:endParaRPr lang="fr-BE" sz="2800" kern="0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3528" y="2564904"/>
            <a:ext cx="8640960" cy="429309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endParaRPr lang="fr-BE" sz="2000" kern="0" dirty="0" smtClean="0"/>
          </a:p>
          <a:p>
            <a:r>
              <a:rPr lang="fr-BE" sz="2000" kern="0" dirty="0" smtClean="0">
                <a:latin typeface="Arial Narrow" pitchFamily="34" charset="0"/>
              </a:rPr>
              <a:t>L’objectif est de promouvoir la mobilité de tous les citoyens européens (travailleurs, demandeurs d’emploi…) en valorisant leurs qualifications et compétences de manière </a:t>
            </a:r>
            <a:r>
              <a:rPr lang="fr-BE" sz="2000" u="sng" kern="0" dirty="0" smtClean="0">
                <a:latin typeface="Arial Narrow" pitchFamily="34" charset="0"/>
              </a:rPr>
              <a:t>standardisée</a:t>
            </a:r>
            <a:r>
              <a:rPr lang="fr-BE" sz="2000" kern="0" dirty="0" smtClean="0">
                <a:latin typeface="Arial Narrow" pitchFamily="34" charset="0"/>
              </a:rPr>
              <a:t> dans 33 pays européens. </a:t>
            </a:r>
          </a:p>
          <a:p>
            <a:pPr marL="0" indent="0">
              <a:buFontTx/>
              <a:buNone/>
            </a:pPr>
            <a:endParaRPr lang="fr-BE" sz="2000" kern="0" dirty="0" smtClean="0">
              <a:latin typeface="Arial Narrow" pitchFamily="34" charset="0"/>
            </a:endParaRPr>
          </a:p>
          <a:p>
            <a:r>
              <a:rPr lang="fr-BE" sz="2000" kern="0" dirty="0" smtClean="0">
                <a:latin typeface="Arial Narrow" pitchFamily="34" charset="0"/>
              </a:rPr>
              <a:t>Les SC Europass sont disponibles pour tous les Titre de compétence et  peuvent être téléchargées sur le site du Consortium : </a:t>
            </a:r>
            <a:r>
              <a:rPr lang="fr-BE" sz="2000" kern="0" dirty="0" smtClean="0">
                <a:latin typeface="Arial Narrow" pitchFamily="34" charset="0"/>
                <a:hlinkClick r:id="rId2"/>
              </a:rPr>
              <a:t>http://www.cvdc.be</a:t>
            </a:r>
            <a:r>
              <a:rPr lang="fr-BE" sz="2000" kern="0" dirty="0" smtClean="0">
                <a:latin typeface="Arial Narrow" pitchFamily="34" charset="0"/>
              </a:rPr>
              <a:t> </a:t>
            </a:r>
          </a:p>
          <a:p>
            <a:pPr marL="0" indent="0">
              <a:buNone/>
            </a:pPr>
            <a:endParaRPr lang="fr-FR" sz="1600" dirty="0" smtClean="0"/>
          </a:p>
          <a:p>
            <a:r>
              <a:rPr lang="fr-FR" sz="2000" dirty="0" smtClean="0">
                <a:latin typeface="Arial Narrow" panose="020B0606020202030204" pitchFamily="34" charset="0"/>
              </a:rPr>
              <a:t>Ces </a:t>
            </a:r>
            <a:r>
              <a:rPr lang="fr-FR" sz="2000" dirty="0">
                <a:latin typeface="Arial Narrow" panose="020B0606020202030204" pitchFamily="34" charset="0"/>
              </a:rPr>
              <a:t>documents, qui complètent mais ne remplacent pas les Titres eux-mêmes, peuvent </a:t>
            </a:r>
            <a:r>
              <a:rPr lang="fr-FR" sz="2000" dirty="0" smtClean="0">
                <a:latin typeface="Arial Narrow" panose="020B0606020202030204" pitchFamily="34" charset="0"/>
              </a:rPr>
              <a:t>aider </a:t>
            </a:r>
            <a:r>
              <a:rPr lang="fr-FR" sz="2000" dirty="0">
                <a:latin typeface="Arial Narrow" panose="020B0606020202030204" pitchFamily="34" charset="0"/>
              </a:rPr>
              <a:t>à postuler pour décrocher un emploi ou une formation professionnelle, que ce soit en Belgique ou à l’étranger.</a:t>
            </a:r>
            <a:endParaRPr lang="fr-BE" sz="2000" kern="0" dirty="0" smtClean="0">
              <a:latin typeface="Arial Narrow" pitchFamily="34" charset="0"/>
            </a:endParaRPr>
          </a:p>
          <a:p>
            <a:endParaRPr lang="fr-BE" sz="2000" kern="0" dirty="0"/>
          </a:p>
        </p:txBody>
      </p:sp>
    </p:spTree>
    <p:extLst>
      <p:ext uri="{BB962C8B-B14F-4D97-AF65-F5344CB8AC3E}">
        <p14:creationId xmlns:p14="http://schemas.microsoft.com/office/powerpoint/2010/main" val="186184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395536" y="2132856"/>
            <a:ext cx="8229600" cy="527535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ヒラギノ角ゴ Pro W3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  <a:cs typeface="ヒラギノ角ゴ Pro W3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112" charset="0"/>
                <a:ea typeface="ヒラギノ角ゴ Pro W3" pitchFamily="112" charset="-128"/>
              </a:defRPr>
            </a:lvl9pPr>
          </a:lstStyle>
          <a:p>
            <a:pPr marL="0" lvl="1"/>
            <a:r>
              <a:rPr lang="fr-BE" sz="2800" b="1" kern="0" cap="small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l’accès à la profession</a:t>
            </a:r>
            <a:r>
              <a:rPr lang="fr-BE" sz="28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fr-BE" sz="2800" b="1" kern="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fr-BE" sz="2800" b="1" kern="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95536" y="2868960"/>
            <a:ext cx="8229600" cy="39890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fr-BE" sz="2000" b="1" kern="0" dirty="0" smtClean="0">
                <a:solidFill>
                  <a:srgbClr val="990033"/>
                </a:solidFill>
                <a:latin typeface="Arial Narrow" pitchFamily="34" charset="0"/>
              </a:rPr>
              <a:t>Prouver ses connaissances en gestion de base</a:t>
            </a:r>
            <a:r>
              <a:rPr lang="fr-BE" sz="2000" kern="0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fr-BE" sz="2000" kern="0" dirty="0" smtClean="0">
                <a:latin typeface="Arial Narrow" pitchFamily="34" charset="0"/>
              </a:rPr>
              <a:t>et disposer de </a:t>
            </a:r>
            <a:r>
              <a:rPr lang="fr-BE" sz="2000" b="1" kern="0" dirty="0" smtClean="0">
                <a:solidFill>
                  <a:srgbClr val="990033"/>
                </a:solidFill>
                <a:latin typeface="Arial Narrow" pitchFamily="34" charset="0"/>
              </a:rPr>
              <a:t>l’ensemble des Titres de compétence associés à un métier</a:t>
            </a:r>
            <a:r>
              <a:rPr lang="fr-BE" sz="2000" kern="0" dirty="0" smtClean="0">
                <a:latin typeface="Arial Narrow" pitchFamily="34" charset="0"/>
              </a:rPr>
              <a:t> repris dans un des AR et disponibles à la validation. </a:t>
            </a:r>
          </a:p>
          <a:p>
            <a:r>
              <a:rPr lang="fr-BE" sz="2000" kern="0" dirty="0" smtClean="0">
                <a:latin typeface="Arial Narrow" pitchFamily="34" charset="0"/>
              </a:rPr>
              <a:t>Trois Arrêtés Royaux sur les véhicules à moteurs, les soins corporels, la construction et l’électrotechnique</a:t>
            </a:r>
            <a:endParaRPr lang="fr-BE" sz="2000" i="1" kern="0" dirty="0">
              <a:latin typeface="Arial Narrow" pitchFamily="34" charset="0"/>
            </a:endParaRPr>
          </a:p>
          <a:p>
            <a:r>
              <a:rPr lang="fr-FR" sz="2000" dirty="0" smtClean="0">
                <a:latin typeface="Arial Narrow" panose="020B0606020202030204" pitchFamily="34" charset="0"/>
              </a:rPr>
              <a:t>La </a:t>
            </a:r>
            <a:r>
              <a:rPr lang="fr-FR" sz="2000" dirty="0">
                <a:latin typeface="Arial Narrow" panose="020B0606020202030204" pitchFamily="34" charset="0"/>
              </a:rPr>
              <a:t>reconnaissance de l’accès à la profession n’est </a:t>
            </a:r>
            <a:r>
              <a:rPr lang="fr-FR" sz="2000" b="1" dirty="0">
                <a:latin typeface="Arial Narrow" panose="020B0606020202030204" pitchFamily="34" charset="0"/>
              </a:rPr>
              <a:t>pas automatique</a:t>
            </a:r>
            <a:r>
              <a:rPr lang="fr-FR" sz="2000" dirty="0">
                <a:latin typeface="Arial Narrow" panose="020B0606020202030204" pitchFamily="34" charset="0"/>
              </a:rPr>
              <a:t> : ce sont les </a:t>
            </a:r>
            <a:r>
              <a:rPr lang="fr-FR" sz="2000" b="1" u="sng" dirty="0">
                <a:solidFill>
                  <a:srgbClr val="990033"/>
                </a:solidFill>
                <a:latin typeface="Arial Narrow" panose="020B0606020202030204" pitchFamily="34" charset="0"/>
              </a:rPr>
              <a:t>guichets </a:t>
            </a:r>
            <a:r>
              <a:rPr lang="fr-FR" sz="2000" b="1" u="sng" dirty="0" smtClean="0">
                <a:solidFill>
                  <a:srgbClr val="990033"/>
                </a:solidFill>
                <a:latin typeface="Arial Narrow" panose="020B0606020202030204" pitchFamily="34" charset="0"/>
              </a:rPr>
              <a:t>d’entreprise</a:t>
            </a:r>
            <a:r>
              <a:rPr lang="fr-FR" sz="2000" u="sng" dirty="0" smtClean="0">
                <a:latin typeface="Arial Narrow" panose="020B0606020202030204" pitchFamily="34" charset="0"/>
              </a:rPr>
              <a:t> </a:t>
            </a:r>
            <a:r>
              <a:rPr lang="fr-FR" sz="2000" dirty="0" smtClean="0">
                <a:latin typeface="Arial Narrow" panose="020B0606020202030204" pitchFamily="34" charset="0"/>
              </a:rPr>
              <a:t>qui </a:t>
            </a:r>
            <a:r>
              <a:rPr lang="fr-FR" sz="2000" dirty="0">
                <a:latin typeface="Arial Narrow" panose="020B0606020202030204" pitchFamily="34" charset="0"/>
              </a:rPr>
              <a:t>décident de l’admissibilité des Titres de compétence</a:t>
            </a:r>
            <a:r>
              <a:rPr lang="fr-FR" sz="2000" dirty="0" smtClean="0">
                <a:latin typeface="Arial Narrow" panose="020B0606020202030204" pitchFamily="34" charset="0"/>
              </a:rPr>
              <a:t>. </a:t>
            </a:r>
            <a:r>
              <a:rPr lang="fr-BE" sz="2000" kern="0" dirty="0" smtClean="0">
                <a:latin typeface="Arial Narrow" pitchFamily="34" charset="0"/>
              </a:rPr>
              <a:t>Les Titre de compétence sont repris dans la base de donnée DIPLO : </a:t>
            </a:r>
            <a:r>
              <a:rPr lang="fr-BE" sz="2000" kern="0" dirty="0" smtClean="0">
                <a:latin typeface="Arial Narrow" pitchFamily="34" charset="0"/>
                <a:hlinkClick r:id="rId2"/>
              </a:rPr>
              <a:t>http://www.diplodb.be</a:t>
            </a:r>
            <a:r>
              <a:rPr lang="fr-BE" sz="2000" kern="0" dirty="0" smtClean="0">
                <a:latin typeface="Arial Narrow" pitchFamily="34" charset="0"/>
              </a:rPr>
              <a:t> </a:t>
            </a:r>
            <a:endParaRPr lang="fr-BE" sz="2000" kern="0" dirty="0">
              <a:latin typeface="Arial Narrow" pitchFamily="34" charset="0"/>
            </a:endParaRPr>
          </a:p>
          <a:p>
            <a:pPr marL="0" indent="0">
              <a:buNone/>
            </a:pPr>
            <a:endParaRPr lang="fr-BE" sz="2000" kern="0" dirty="0">
              <a:latin typeface="Arial Narrow" pitchFamily="34" charset="0"/>
            </a:endParaRPr>
          </a:p>
          <a:p>
            <a:pPr marL="0" indent="0">
              <a:buFontTx/>
              <a:buNone/>
            </a:pPr>
            <a:r>
              <a:rPr lang="fr-FR" sz="2000" dirty="0">
                <a:latin typeface="Arial Narrow" panose="020B0606020202030204" pitchFamily="34" charset="0"/>
              </a:rPr>
              <a:t/>
            </a:r>
            <a:br>
              <a:rPr lang="fr-FR" sz="2000" dirty="0">
                <a:latin typeface="Arial Narrow" panose="020B0606020202030204" pitchFamily="34" charset="0"/>
              </a:rPr>
            </a:br>
            <a:endParaRPr lang="fr-BE" sz="2000" kern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4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95536" y="2204864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990033"/>
              </a:buClr>
            </a:pPr>
            <a:r>
              <a:rPr lang="fr-BE" sz="2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Avantages pour les employeurs</a:t>
            </a:r>
            <a:endParaRPr lang="fr-FR" sz="28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1"/>
          <p:cNvSpPr txBox="1">
            <a:spLocks noChangeArrowheads="1"/>
          </p:cNvSpPr>
          <p:nvPr/>
        </p:nvSpPr>
        <p:spPr bwMode="auto">
          <a:xfrm>
            <a:off x="230972" y="2924944"/>
            <a:ext cx="8893175" cy="317009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Un outil de référence solide lors d’un recrutement interne ou externe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Motivation, valorisation et fidélisation du personnel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Valorisation de l’image de professionnalisme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Accompagnement des évolutions internes des collaborateurs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Rationalisation et optimisation  des parcours de formation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Responsabilité sociétale de l’entreprise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Pérennisation des savoirs faire</a:t>
            </a:r>
          </a:p>
          <a:p>
            <a:pPr marL="342900" indent="-342900"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000" dirty="0" smtClean="0"/>
              <a:t>Tuteur en entreprise: Réduction ONSS groupe cible Tuteur ( Bruxelles) – Prime dans le cadre des contrats de formation en alternance </a:t>
            </a:r>
          </a:p>
          <a:p>
            <a:pPr>
              <a:buClr>
                <a:srgbClr val="990033"/>
              </a:buClr>
            </a:pPr>
            <a:endParaRPr lang="fr-BE" sz="2000" dirty="0" smtClean="0"/>
          </a:p>
        </p:txBody>
      </p:sp>
    </p:spTree>
    <p:extLst>
      <p:ext uri="{BB962C8B-B14F-4D97-AF65-F5344CB8AC3E}">
        <p14:creationId xmlns:p14="http://schemas.microsoft.com/office/powerpoint/2010/main" val="15580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204864"/>
            <a:ext cx="820891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BE" sz="2800" b="1" kern="0" cap="small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</a:rPr>
              <a:t>5. Evolutions </a:t>
            </a:r>
            <a:r>
              <a:rPr lang="fr-BE" sz="2800" b="1" kern="0" cap="small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</a:rPr>
              <a:t>et expérimentations méthodologiques</a:t>
            </a:r>
          </a:p>
          <a:p>
            <a:r>
              <a:rPr lang="fr-BE" dirty="0" smtClean="0"/>
              <a:t> </a:t>
            </a:r>
          </a:p>
          <a:p>
            <a:pPr>
              <a:buFontTx/>
              <a:buChar char="-"/>
            </a:pPr>
            <a:r>
              <a:rPr lang="fr-BE" dirty="0" smtClean="0"/>
              <a:t> </a:t>
            </a:r>
            <a:r>
              <a:rPr lang="fr-BE" sz="2000" dirty="0" smtClean="0"/>
              <a:t>Reconnaissance de acquis de formation (RAF)</a:t>
            </a:r>
          </a:p>
          <a:p>
            <a:pPr>
              <a:buFontTx/>
              <a:buChar char="-"/>
            </a:pPr>
            <a:r>
              <a:rPr lang="fr-BE" sz="2000" dirty="0" smtClean="0"/>
              <a:t> Expérimentation </a:t>
            </a:r>
            <a:r>
              <a:rPr lang="fr-BE" sz="2000" dirty="0"/>
              <a:t>de validation en et par </a:t>
            </a:r>
            <a:r>
              <a:rPr lang="fr-BE" sz="2000" dirty="0" smtClean="0"/>
              <a:t>entreprise </a:t>
            </a:r>
            <a:endParaRPr lang="fr-BE" sz="2000" dirty="0"/>
          </a:p>
          <a:p>
            <a:pPr>
              <a:buFontTx/>
              <a:buChar char="-"/>
            </a:pPr>
            <a:r>
              <a:rPr lang="fr-BE" sz="2000" dirty="0" smtClean="0"/>
              <a:t> </a:t>
            </a:r>
            <a:r>
              <a:rPr lang="fr-BE" sz="2000" dirty="0"/>
              <a:t>Approche dossier</a:t>
            </a:r>
          </a:p>
          <a:p>
            <a:endParaRPr lang="fr-BE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8267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2.bp.blogspot.com/-o1X0u8MDV38/TzsYNxvun_I/AAAAAAAAAIw/AiKEVUdjuDA/s1600/737umbre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14" y="2060847"/>
            <a:ext cx="7237372" cy="489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 3"/>
          <p:cNvGraphicFramePr/>
          <p:nvPr>
            <p:extLst/>
          </p:nvPr>
        </p:nvGraphicFramePr>
        <p:xfrm>
          <a:off x="269777" y="3429000"/>
          <a:ext cx="8334672" cy="334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ounded Rectangle 2"/>
          <p:cNvSpPr/>
          <p:nvPr/>
        </p:nvSpPr>
        <p:spPr bwMode="auto">
          <a:xfrm>
            <a:off x="3563888" y="2156024"/>
            <a:ext cx="2160240" cy="720080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GB" sz="2800" b="1" dirty="0" smtClean="0">
                <a:solidFill>
                  <a:srgbClr val="000000"/>
                </a:solidFill>
                <a:latin typeface="Arial Black" pitchFamily="34" charset="0"/>
              </a:rPr>
              <a:t>VALIDATION</a:t>
            </a:r>
          </a:p>
        </p:txBody>
      </p:sp>
      <p:pic>
        <p:nvPicPr>
          <p:cNvPr id="8" name="Picture 6" descr="S:\C. Processus Supports\C.4. Communication\C.4.4. Supports Com\C.4.4.7. Label Validation + Logos\C.4.4.7.f. Fse\logo commission européenn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420888"/>
            <a:ext cx="952973" cy="613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827584" y="5949280"/>
            <a:ext cx="2520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Authentification</a:t>
            </a:r>
            <a:endParaRPr lang="fr-BE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927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9512" y="2348880"/>
            <a:ext cx="885666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BE" sz="2400" dirty="0" smtClean="0">
                <a:solidFill>
                  <a:schemeClr val="accent4"/>
                </a:solidFill>
              </a:rPr>
              <a:t>La validation des compétence permet, à toute personne de </a:t>
            </a:r>
            <a:r>
              <a:rPr lang="fr-BE" sz="2400" b="1" dirty="0" smtClean="0">
                <a:solidFill>
                  <a:schemeClr val="accent4"/>
                </a:solidFill>
              </a:rPr>
              <a:t>plus de 18 ans, qui a acquis des compétences professionnelles </a:t>
            </a:r>
            <a:r>
              <a:rPr lang="fr-BE" sz="2400" dirty="0" smtClean="0">
                <a:solidFill>
                  <a:schemeClr val="accent4"/>
                </a:solidFill>
              </a:rPr>
              <a:t>mais pas de diplôme, de les faire valider officiellement</a:t>
            </a:r>
          </a:p>
          <a:p>
            <a:pPr algn="ctr" eaLnBrk="0" hangingPunct="0">
              <a:spcBef>
                <a:spcPct val="50000"/>
              </a:spcBef>
            </a:pPr>
            <a:r>
              <a:rPr lang="fr-BE" sz="2400" b="1" dirty="0" smtClean="0">
                <a:solidFill>
                  <a:srgbClr val="990033"/>
                </a:solidFill>
              </a:rPr>
              <a:t>Comment  ?</a:t>
            </a:r>
          </a:p>
          <a:p>
            <a:pPr algn="ctr" eaLnBrk="0" hangingPunct="0">
              <a:spcBef>
                <a:spcPct val="50000"/>
              </a:spcBef>
            </a:pPr>
            <a:r>
              <a:rPr lang="fr-FR" altLang="ja-JP" sz="2400" b="1" dirty="0"/>
              <a:t>En obtenant un ou plusieurs </a:t>
            </a:r>
            <a:r>
              <a:rPr lang="fr-FR" altLang="ja-JP" sz="2400" b="1" dirty="0" smtClean="0"/>
              <a:t>Titre(s) </a:t>
            </a:r>
            <a:r>
              <a:rPr lang="fr-FR" altLang="ja-JP" sz="2400" b="1" dirty="0"/>
              <a:t>de compétence  après avoir réussi une épreuve de </a:t>
            </a:r>
            <a:r>
              <a:rPr lang="fr-FR" altLang="ja-JP" sz="2400" b="1" dirty="0" smtClean="0"/>
              <a:t>validation </a:t>
            </a:r>
            <a:r>
              <a:rPr lang="fr-FR" altLang="ja-JP" sz="2400" dirty="0"/>
              <a:t>(mise en situation évaluée par un jury de professionnels</a:t>
            </a:r>
            <a:r>
              <a:rPr lang="fr-FR" altLang="ja-JP" sz="2400" dirty="0" smtClean="0"/>
              <a:t>)</a:t>
            </a:r>
            <a:r>
              <a:rPr lang="fr-FR" altLang="ja-JP" sz="2400" b="1" dirty="0" smtClean="0"/>
              <a:t> dans un Centre de validation des compétences agréé</a:t>
            </a:r>
            <a:endParaRPr lang="fr-FR" sz="2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2572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ZoneTexte 7"/>
          <p:cNvSpPr txBox="1">
            <a:spLocks noChangeArrowheads="1"/>
          </p:cNvSpPr>
          <p:nvPr/>
        </p:nvSpPr>
        <p:spPr bwMode="auto">
          <a:xfrm>
            <a:off x="4859338" y="6280150"/>
            <a:ext cx="185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fr-BE" sz="1400" b="1">
              <a:solidFill>
                <a:srgbClr val="CC3300"/>
              </a:solidFill>
              <a:latin typeface="Arial Narrow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73647" y="2552705"/>
            <a:ext cx="72728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b="1" dirty="0" smtClean="0">
                <a:solidFill>
                  <a:srgbClr val="990033"/>
                </a:solidFill>
                <a:cs typeface="ヒラギノ角ゴ Pro W3"/>
              </a:rPr>
              <a:t>Contexte:</a:t>
            </a:r>
          </a:p>
          <a:p>
            <a:endParaRPr lang="fr-BE" sz="2800" b="1" dirty="0" smtClean="0">
              <a:solidFill>
                <a:srgbClr val="990033"/>
              </a:solidFill>
              <a:cs typeface="ヒラギノ角ゴ Pro W3"/>
            </a:endParaRPr>
          </a:p>
          <a:p>
            <a:pPr marL="457200" indent="-457200">
              <a:buFontTx/>
              <a:buChar char="-"/>
            </a:pPr>
            <a:r>
              <a:rPr lang="fr-BE" sz="2800" dirty="0" smtClean="0">
                <a:cs typeface="ヒラギノ角ゴ Pro W3"/>
              </a:rPr>
              <a:t>Accord de coopération</a:t>
            </a:r>
          </a:p>
          <a:p>
            <a:pPr marL="457200" indent="-457200">
              <a:buFontTx/>
              <a:buChar char="-"/>
            </a:pPr>
            <a:r>
              <a:rPr lang="fr-BE" sz="2800" dirty="0" smtClean="0">
                <a:cs typeface="ヒラギノ角ゴ Pro W3"/>
              </a:rPr>
              <a:t>Limites de l’épreuve</a:t>
            </a:r>
          </a:p>
          <a:p>
            <a:pPr marL="457200" indent="-457200">
              <a:buFontTx/>
              <a:buChar char="-"/>
            </a:pPr>
            <a:r>
              <a:rPr lang="fr-BE" sz="2800" dirty="0" smtClean="0">
                <a:cs typeface="ヒラギノ角ゴ Pro W3"/>
              </a:rPr>
              <a:t>Avantages du dossier</a:t>
            </a:r>
          </a:p>
          <a:p>
            <a:pPr marL="457200" indent="-457200">
              <a:buFontTx/>
              <a:buChar char="-"/>
            </a:pPr>
            <a:r>
              <a:rPr lang="fr-BE" sz="2800" dirty="0">
                <a:cs typeface="ヒラギノ角ゴ Pro W3"/>
              </a:rPr>
              <a:t>Possibilité d’hybridation </a:t>
            </a:r>
            <a:endParaRPr lang="fr-BE" sz="2800" dirty="0" smtClean="0">
              <a:cs typeface="ヒラギノ角ゴ Pro W3"/>
            </a:endParaRPr>
          </a:p>
          <a:p>
            <a:endParaRPr lang="fr-BE" sz="2800" b="1" dirty="0">
              <a:solidFill>
                <a:srgbClr val="990033"/>
              </a:solidFill>
              <a:cs typeface="ヒラギノ角ゴ Pro W3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F137A-7C9A-42D9-B49C-0510BC5FC9F5}" type="slidenum">
              <a:rPr lang="fr-BE" smtClean="0"/>
              <a:pPr>
                <a:defRPr/>
              </a:pPr>
              <a:t>30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437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7504" y="2204864"/>
            <a:ext cx="8928992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BE" sz="30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Qu’est-ce qu’un dossier?</a:t>
            </a:r>
          </a:p>
          <a:p>
            <a:pPr algn="ctr" eaLnBrk="0" hangingPunct="0">
              <a:spcBef>
                <a:spcPts val="0"/>
              </a:spcBef>
            </a:pPr>
            <a:endParaRPr lang="fr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000" dirty="0"/>
              <a:t>« Le dossier ou portfolio est un </a:t>
            </a:r>
            <a:r>
              <a:rPr lang="fr-BE" sz="2000" b="1" dirty="0">
                <a:solidFill>
                  <a:srgbClr val="990033"/>
                </a:solidFill>
              </a:rPr>
              <a:t>échantillon de preuves</a:t>
            </a:r>
            <a:r>
              <a:rPr lang="fr-BE" sz="2000" dirty="0"/>
              <a:t>, sélectionnées par le candidat </a:t>
            </a:r>
            <a:r>
              <a:rPr lang="fr-BE" sz="2000" b="1" dirty="0">
                <a:solidFill>
                  <a:srgbClr val="990033"/>
                </a:solidFill>
              </a:rPr>
              <a:t>pour</a:t>
            </a:r>
            <a:r>
              <a:rPr lang="fr-BE" sz="2000" b="1" dirty="0">
                <a:solidFill>
                  <a:srgbClr val="C00000"/>
                </a:solidFill>
              </a:rPr>
              <a:t> </a:t>
            </a:r>
            <a:r>
              <a:rPr lang="fr-BE" sz="2000" b="1" dirty="0">
                <a:solidFill>
                  <a:srgbClr val="990033"/>
                </a:solidFill>
              </a:rPr>
              <a:t>rendre compte de ses compétences </a:t>
            </a:r>
            <a:r>
              <a:rPr lang="fr-BE" sz="2000" dirty="0"/>
              <a:t>» (Tardif, 2006)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000" dirty="0" smtClean="0"/>
              <a:t>Un </a:t>
            </a:r>
            <a:r>
              <a:rPr lang="fr-BE" sz="2000" b="1" dirty="0">
                <a:solidFill>
                  <a:srgbClr val="990033"/>
                </a:solidFill>
              </a:rPr>
              <a:t>dossier</a:t>
            </a:r>
            <a:r>
              <a:rPr lang="fr-BE" sz="2000" dirty="0">
                <a:solidFill>
                  <a:srgbClr val="990033"/>
                </a:solidFill>
              </a:rPr>
              <a:t> </a:t>
            </a:r>
            <a:r>
              <a:rPr lang="fr-BE" sz="2000" dirty="0" smtClean="0"/>
              <a:t>(papier, en ligne, …) permet </a:t>
            </a:r>
            <a:r>
              <a:rPr lang="fr-BE" sz="2000" dirty="0"/>
              <a:t>de collectionner, puis de sélectionner des </a:t>
            </a:r>
            <a:r>
              <a:rPr lang="fr-BE" sz="2000" b="1" dirty="0">
                <a:solidFill>
                  <a:srgbClr val="990033"/>
                </a:solidFill>
              </a:rPr>
              <a:t>traces</a:t>
            </a:r>
            <a:r>
              <a:rPr lang="fr-BE" sz="2000" dirty="0">
                <a:solidFill>
                  <a:srgbClr val="990033"/>
                </a:solidFill>
              </a:rPr>
              <a:t> </a:t>
            </a:r>
            <a:r>
              <a:rPr lang="fr-BE" sz="2000" dirty="0"/>
              <a:t>(écrits, photos, références, schémas, cartes conceptuelles…) qui </a:t>
            </a:r>
            <a:r>
              <a:rPr lang="fr-BE" sz="2000" b="1" dirty="0">
                <a:solidFill>
                  <a:srgbClr val="990033"/>
                </a:solidFill>
              </a:rPr>
              <a:t>témoignent </a:t>
            </a:r>
            <a:r>
              <a:rPr lang="fr-BE" sz="2000" dirty="0"/>
              <a:t>d’un développement de compétences.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000" dirty="0"/>
              <a:t>Ce n’est pas un portfolio de traces d’activités mais </a:t>
            </a:r>
            <a:r>
              <a:rPr lang="fr-BE" sz="2000" b="1" dirty="0">
                <a:solidFill>
                  <a:srgbClr val="990033"/>
                </a:solidFill>
              </a:rPr>
              <a:t>de preuves de </a:t>
            </a:r>
            <a:r>
              <a:rPr lang="fr-BE" sz="2000" b="1" dirty="0" smtClean="0">
                <a:solidFill>
                  <a:srgbClr val="990033"/>
                </a:solidFill>
              </a:rPr>
              <a:t>compétences</a:t>
            </a:r>
            <a:endParaRPr lang="fr-BE" sz="2000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04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7504" y="1988840"/>
            <a:ext cx="892899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BE" sz="30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Deux modes d’évaluation des compétences</a:t>
            </a:r>
          </a:p>
          <a:p>
            <a:pPr marL="342900" indent="-342900" eaLnBrk="0" hangingPunct="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fr-BE" sz="2000" b="1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107504" y="2636912"/>
          <a:ext cx="9036496" cy="4257675"/>
        </p:xfrm>
        <a:graphic>
          <a:graphicData uri="http://schemas.openxmlformats.org/drawingml/2006/table">
            <a:tbl>
              <a:tblPr firstRow="1" bandRow="1"/>
              <a:tblGrid>
                <a:gridCol w="4268516"/>
                <a:gridCol w="4767980"/>
              </a:tblGrid>
              <a:tr h="657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Mode d’évaluation par épreuve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20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Mode d’évaluation par dossier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algn="l" rtl="0" fontAlgn="ctr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Mode utilisé traditionnellement par le Consortium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1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Mode en expérimentation au Consortium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1E3"/>
                    </a:solidFill>
                  </a:tcPr>
                </a:tc>
              </a:tr>
              <a:tr h="1304925">
                <a:tc>
                  <a:txBody>
                    <a:bodyPr/>
                    <a:lstStyle/>
                    <a:p>
                      <a:pPr algn="l" rtl="0" fontAlgn="ctr"/>
                      <a:r>
                        <a:rPr lang="fr-BE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Situation professionnelle reconstituée, durée moyenne de 4 heures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Deux parties:     </a:t>
                      </a:r>
                      <a:endParaRPr lang="fr-BE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rtl="0" fontAlgn="ctr"/>
                      <a:r>
                        <a:rPr lang="fr-B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1.Constitution </a:t>
                      </a:r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d’un portfolio par le candidat         </a:t>
                      </a:r>
                      <a:endParaRPr lang="fr-BE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rtl="0" fontAlgn="ctr"/>
                      <a:r>
                        <a:rPr lang="fr-B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2.Entretien </a:t>
                      </a:r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devant le jury, d’une durée de 3/4 d’heures.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04925">
                <a:tc>
                  <a:txBody>
                    <a:bodyPr/>
                    <a:lstStyle/>
                    <a:p>
                      <a:pPr algn="l" rtl="0" fontAlgn="ctr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Dans un centre de validation agréé. Évalué par un jury de 3 personnes au moyen d’une grille </a:t>
                      </a:r>
                      <a:r>
                        <a:rPr lang="fr-B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d’évaluation</a:t>
                      </a:r>
                      <a:endParaRPr lang="fr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1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Dans un centre de validation </a:t>
                      </a:r>
                      <a:r>
                        <a:rPr lang="fr-B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agréé</a:t>
                      </a:r>
                    </a:p>
                    <a:p>
                      <a:pPr algn="l" rtl="0" fontAlgn="ctr"/>
                      <a:r>
                        <a:rPr lang="fr-B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Évalué </a:t>
                      </a:r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par un jury de 3 personnes (identique à celui de l’épreuve) au moyen d’une grille </a:t>
                      </a:r>
                      <a:r>
                        <a:rPr lang="fr-BE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d’évaluation</a:t>
                      </a:r>
                      <a:endParaRPr lang="fr-BE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1E3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rtl="0" fontAlgn="ctr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Guidance pré et post épreuve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B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Accompagnement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93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4036" y="2060848"/>
            <a:ext cx="8928992" cy="46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BE" sz="30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Avantages de la validation par dossier pour le candidat</a:t>
            </a:r>
          </a:p>
          <a:p>
            <a:pPr algn="ctr" eaLnBrk="0" hangingPunct="0">
              <a:spcBef>
                <a:spcPct val="50000"/>
              </a:spcBef>
            </a:pPr>
            <a:r>
              <a:rPr lang="fr-BE" sz="2000" dirty="0" smtClean="0"/>
              <a:t>Outre les avantages propres au Titre de compétence,</a:t>
            </a:r>
            <a:endParaRPr lang="fr-BE" sz="2000" dirty="0"/>
          </a:p>
          <a:p>
            <a:pPr algn="ctr" eaLnBrk="0" hangingPunct="0">
              <a:spcBef>
                <a:spcPts val="0"/>
              </a:spcBef>
            </a:pPr>
            <a:endParaRPr lang="fr-B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BE" sz="2000" b="1" dirty="0" smtClean="0">
                <a:solidFill>
                  <a:srgbClr val="990033"/>
                </a:solidFill>
              </a:rPr>
              <a:t>Prise de conscience </a:t>
            </a:r>
            <a:r>
              <a:rPr lang="fr-BE" sz="2000" dirty="0"/>
              <a:t>du parcours de développement des compétences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BE" sz="2000" dirty="0"/>
              <a:t>Elaboration d’un </a:t>
            </a:r>
            <a:r>
              <a:rPr lang="fr-BE" sz="2000" b="1" dirty="0" smtClean="0">
                <a:solidFill>
                  <a:srgbClr val="990033"/>
                </a:solidFill>
              </a:rPr>
              <a:t>dossier </a:t>
            </a:r>
            <a:r>
              <a:rPr lang="fr-BE" sz="2000" dirty="0"/>
              <a:t>qui pourra être </a:t>
            </a:r>
            <a:r>
              <a:rPr lang="fr-BE" sz="2000" b="1" dirty="0" smtClean="0">
                <a:solidFill>
                  <a:srgbClr val="990033"/>
                </a:solidFill>
              </a:rPr>
              <a:t>réutilisé dans la recherche d’emploi ou dans un parcours professionnel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BE" sz="2000" b="1" dirty="0" smtClean="0">
                <a:solidFill>
                  <a:srgbClr val="990033"/>
                </a:solidFill>
              </a:rPr>
              <a:t>Préparation pour les entretiens d’embauche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BE" sz="2000" dirty="0" smtClean="0"/>
              <a:t>Le candidat est </a:t>
            </a:r>
            <a:r>
              <a:rPr lang="fr-BE" sz="2000" b="1" dirty="0">
                <a:solidFill>
                  <a:srgbClr val="990033"/>
                </a:solidFill>
              </a:rPr>
              <a:t>acteur</a:t>
            </a:r>
            <a:r>
              <a:rPr lang="fr-BE" sz="2000" dirty="0" smtClean="0"/>
              <a:t> du processus. Renforcement de la proactivité du candidat (démarche pour apporter des preuves)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BE" sz="2000" b="1" dirty="0">
                <a:solidFill>
                  <a:srgbClr val="990033"/>
                </a:solidFill>
              </a:rPr>
              <a:t>Accompagnement</a:t>
            </a:r>
            <a:r>
              <a:rPr lang="fr-BE" sz="2000" dirty="0" smtClean="0"/>
              <a:t>, conseils au cours du processus et pour l’employabilité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BE" sz="2000" dirty="0" smtClean="0"/>
              <a:t>Démarche qui permet de valider ses acquis de manière </a:t>
            </a:r>
            <a:r>
              <a:rPr lang="fr-BE" sz="2000" b="1" dirty="0" smtClean="0">
                <a:solidFill>
                  <a:srgbClr val="990033"/>
                </a:solidFill>
              </a:rPr>
              <a:t>plus individuelle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BE" sz="2000" dirty="0" smtClean="0"/>
              <a:t>S’inscrit dans le dialogue social qui intègre la </a:t>
            </a:r>
            <a:r>
              <a:rPr lang="fr-BE" sz="2000" b="1" dirty="0" smtClean="0">
                <a:solidFill>
                  <a:srgbClr val="990033"/>
                </a:solidFill>
              </a:rPr>
              <a:t>documentation des compétences</a:t>
            </a:r>
            <a:endParaRPr lang="fr-BE" sz="2000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21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3883114"/>
            <a:ext cx="62646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BE" sz="3000" b="1" dirty="0" smtClean="0">
                <a:solidFill>
                  <a:srgbClr val="B800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Questions-réponses</a:t>
            </a:r>
            <a:endParaRPr lang="fr-BE" sz="3000" b="1" dirty="0">
              <a:solidFill>
                <a:srgbClr val="B800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51131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3883114"/>
            <a:ext cx="62646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BE" sz="3000" b="1" dirty="0" smtClean="0">
                <a:solidFill>
                  <a:srgbClr val="B800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pour votre attention</a:t>
            </a:r>
            <a:endParaRPr lang="fr-BE" sz="3000" b="1" dirty="0">
              <a:solidFill>
                <a:srgbClr val="B800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3331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0" y="2205038"/>
            <a:ext cx="867727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eaLnBrk="0" hangingPunct="0">
              <a:buClr>
                <a:srgbClr val="990033"/>
              </a:buClr>
            </a:pPr>
            <a:r>
              <a:rPr lang="fr-BE" sz="2400" dirty="0"/>
              <a:t>Le Consortium de validation des compétences </a:t>
            </a:r>
            <a:r>
              <a:rPr lang="fr-BE" sz="2400" dirty="0">
                <a:solidFill>
                  <a:srgbClr val="990033"/>
                </a:solidFill>
              </a:rPr>
              <a:t>rassemble</a:t>
            </a:r>
            <a:r>
              <a:rPr lang="fr-BE" sz="2400" dirty="0"/>
              <a:t> :</a:t>
            </a:r>
          </a:p>
          <a:p>
            <a:pPr marL="1143000" lvl="2" indent="-228600" eaLnBrk="0" hangingPunct="0">
              <a:buClr>
                <a:srgbClr val="C00000"/>
              </a:buClr>
              <a:buFont typeface="Arial" pitchFamily="34" charset="0"/>
              <a:buChar char="•"/>
            </a:pPr>
            <a:r>
              <a:rPr lang="fr-BE" sz="2400" dirty="0"/>
              <a:t>les Partenaires sociaux et les Services publics de l’emploi pour </a:t>
            </a:r>
            <a:r>
              <a:rPr lang="fr-BE" sz="2400" dirty="0">
                <a:solidFill>
                  <a:srgbClr val="990033"/>
                </a:solidFill>
              </a:rPr>
              <a:t>orienter et évaluer le dispositif,</a:t>
            </a:r>
          </a:p>
          <a:p>
            <a:pPr marL="1143000" lvl="2" indent="-228600" eaLnBrk="0" hangingPunct="0">
              <a:buClr>
                <a:srgbClr val="C00000"/>
              </a:buClr>
              <a:buFont typeface="Arial" pitchFamily="34" charset="0"/>
              <a:buChar char="•"/>
            </a:pPr>
            <a:r>
              <a:rPr lang="fr-BE" sz="2400" dirty="0"/>
              <a:t>des opérateurs d’enseignement et de formation pour </a:t>
            </a:r>
            <a:r>
              <a:rPr lang="fr-BE" sz="2400" dirty="0">
                <a:solidFill>
                  <a:srgbClr val="990033"/>
                </a:solidFill>
              </a:rPr>
              <a:t>piloter le dispositif</a:t>
            </a:r>
            <a:r>
              <a:rPr lang="fr-BE" sz="2400" dirty="0"/>
              <a:t> :</a:t>
            </a:r>
          </a:p>
          <a:p>
            <a:pPr marL="1828800" lvl="3" indent="-457200" eaLnBrk="0" hangingPunct="0">
              <a:buClr>
                <a:srgbClr val="990033"/>
              </a:buClr>
              <a:buFont typeface="Courier New" pitchFamily="49" charset="0"/>
              <a:buChar char="o"/>
            </a:pPr>
            <a:r>
              <a:rPr lang="fr-BE" sz="2400" dirty="0"/>
              <a:t>Bruxelles Formation</a:t>
            </a:r>
          </a:p>
          <a:p>
            <a:pPr marL="1828800" lvl="3" indent="-457200" eaLnBrk="0" hangingPunct="0">
              <a:buClr>
                <a:srgbClr val="990033"/>
              </a:buClr>
              <a:buFont typeface="Courier New" pitchFamily="49" charset="0"/>
              <a:buChar char="o"/>
            </a:pPr>
            <a:r>
              <a:rPr lang="fr-BE" sz="2400" dirty="0"/>
              <a:t>l’ Enseignement de promotion sociale</a:t>
            </a:r>
          </a:p>
          <a:p>
            <a:pPr marL="1828800" lvl="3" indent="-457200" eaLnBrk="0" hangingPunct="0">
              <a:buClr>
                <a:srgbClr val="990033"/>
              </a:buClr>
              <a:buFont typeface="Courier New" pitchFamily="49" charset="0"/>
              <a:buChar char="o"/>
            </a:pPr>
            <a:r>
              <a:rPr lang="fr-BE" sz="2400" dirty="0"/>
              <a:t>l’ IFAPME</a:t>
            </a:r>
          </a:p>
          <a:p>
            <a:pPr marL="1828800" lvl="3" indent="-457200" eaLnBrk="0" hangingPunct="0">
              <a:buClr>
                <a:srgbClr val="990033"/>
              </a:buClr>
              <a:buFont typeface="Courier New" pitchFamily="49" charset="0"/>
              <a:buChar char="o"/>
            </a:pPr>
            <a:r>
              <a:rPr lang="fr-BE" sz="2400" dirty="0"/>
              <a:t>Le </a:t>
            </a:r>
            <a:r>
              <a:rPr lang="fr-BE" sz="2400" dirty="0" err="1"/>
              <a:t>Forem</a:t>
            </a:r>
            <a:endParaRPr lang="fr-BE" sz="2400" dirty="0"/>
          </a:p>
          <a:p>
            <a:pPr marL="1828800" lvl="3" indent="-457200" eaLnBrk="0" hangingPunct="0">
              <a:buClr>
                <a:srgbClr val="990033"/>
              </a:buClr>
              <a:buFont typeface="Courier New" pitchFamily="49" charset="0"/>
              <a:buChar char="o"/>
            </a:pPr>
            <a:r>
              <a:rPr lang="fr-BE" sz="2400" dirty="0"/>
              <a:t>le SFPME</a:t>
            </a:r>
          </a:p>
        </p:txBody>
      </p:sp>
    </p:spTree>
    <p:extLst>
      <p:ext uri="{BB962C8B-B14F-4D97-AF65-F5344CB8AC3E}">
        <p14:creationId xmlns:p14="http://schemas.microsoft.com/office/powerpoint/2010/main" val="356160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 txBox="1">
            <a:spLocks noChangeArrowheads="1"/>
          </p:cNvSpPr>
          <p:nvPr/>
        </p:nvSpPr>
        <p:spPr bwMode="auto">
          <a:xfrm>
            <a:off x="107504" y="2636912"/>
            <a:ext cx="8928992" cy="3600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9pPr>
          </a:lstStyle>
          <a:p>
            <a:pPr algn="ctr">
              <a:defRPr/>
            </a:pPr>
            <a:endParaRPr lang="fr-BE" sz="44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+mn-cs"/>
            </a:endParaRPr>
          </a:p>
          <a:p>
            <a:pPr algn="ctr">
              <a:defRPr/>
            </a:pPr>
            <a:r>
              <a:rPr lang="fr-BE" sz="36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hlinkClick r:id="rId2"/>
              </a:rPr>
              <a:t>Témoignages de patrons et candidats</a:t>
            </a:r>
            <a:endParaRPr lang="fr-FR" sz="3600" b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1163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604" y="2492896"/>
            <a:ext cx="893789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fr-BE" sz="8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29.102</a:t>
            </a:r>
          </a:p>
          <a:p>
            <a:pPr algn="ctr" eaLnBrk="0" hangingPunct="0">
              <a:defRPr/>
            </a:pPr>
            <a:r>
              <a:rPr lang="fr-BE" sz="3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             Titres de compétence délivrés</a:t>
            </a:r>
            <a:endParaRPr lang="fr-BE" sz="3800" dirty="0">
              <a:ea typeface="ヒラギノ角ゴ Pro W3" pitchFamily="112" charset="-128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483768" y="4944576"/>
            <a:ext cx="64087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Soit via </a:t>
            </a:r>
            <a:r>
              <a:rPr lang="fr-BE" dirty="0" smtClean="0">
                <a:solidFill>
                  <a:srgbClr val="990033"/>
                </a:solidFill>
              </a:rPr>
              <a:t>situation professionnelle reconstituée</a:t>
            </a:r>
          </a:p>
          <a:p>
            <a:r>
              <a:rPr lang="fr-BE" dirty="0" smtClean="0"/>
              <a:t>Soit suite à une </a:t>
            </a:r>
            <a:r>
              <a:rPr lang="fr-BE" dirty="0" smtClean="0">
                <a:solidFill>
                  <a:srgbClr val="990033"/>
                </a:solidFill>
              </a:rPr>
              <a:t>formation agréée par le Consortium</a:t>
            </a:r>
            <a:endParaRPr lang="fr-BE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57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074" y="2609374"/>
            <a:ext cx="47160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defRPr/>
            </a:pPr>
            <a:r>
              <a:rPr lang="fr-BE" sz="8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48</a:t>
            </a:r>
            <a:r>
              <a:rPr lang="fr-BE" sz="2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 métiers disponibles</a:t>
            </a:r>
            <a:endParaRPr lang="fr-BE" sz="2000" dirty="0"/>
          </a:p>
          <a:p>
            <a:pPr algn="ctr" eaLnBrk="0" hangingPunct="0">
              <a:defRPr/>
            </a:pPr>
            <a:endParaRPr lang="fr-BE" sz="2000" dirty="0">
              <a:ea typeface="ヒラギノ角ゴ Pro W3" pitchFamily="112" charset="-128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860032" y="2564904"/>
            <a:ext cx="410445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fr-BE" sz="2000" dirty="0" smtClean="0"/>
              <a:t>Technicien </a:t>
            </a:r>
            <a:r>
              <a:rPr lang="fr-BE" sz="2000" dirty="0"/>
              <a:t>Pc et Réseau </a:t>
            </a:r>
            <a:r>
              <a:rPr lang="fr-BE" sz="1200" dirty="0"/>
              <a:t>(H/F)</a:t>
            </a:r>
          </a:p>
          <a:p>
            <a:pPr lvl="1" algn="ctr"/>
            <a:r>
              <a:rPr lang="fr-BE" sz="2000" dirty="0"/>
              <a:t>Conducteur de chariot élévateur </a:t>
            </a:r>
            <a:r>
              <a:rPr lang="fr-BE" sz="1200" dirty="0"/>
              <a:t>(H/F) </a:t>
            </a:r>
          </a:p>
          <a:p>
            <a:pPr lvl="1" algn="ctr"/>
            <a:r>
              <a:rPr lang="fr-BE" sz="2000" dirty="0"/>
              <a:t>Installateur électricien résidentiel </a:t>
            </a:r>
            <a:r>
              <a:rPr lang="fr-BE" sz="1200" dirty="0"/>
              <a:t>(H/F</a:t>
            </a:r>
            <a:r>
              <a:rPr lang="fr-BE" sz="1200" dirty="0" smtClean="0"/>
              <a:t>)</a:t>
            </a:r>
          </a:p>
          <a:p>
            <a:pPr lvl="1" algn="ctr"/>
            <a:r>
              <a:rPr lang="fr-BE" sz="2000" dirty="0"/>
              <a:t>Employé administratif </a:t>
            </a:r>
            <a:r>
              <a:rPr lang="fr-BE" sz="1200" dirty="0"/>
              <a:t>(H/F)</a:t>
            </a:r>
          </a:p>
          <a:p>
            <a:pPr lvl="1" algn="ctr"/>
            <a:r>
              <a:rPr lang="fr-BE" sz="2000" dirty="0" smtClean="0"/>
              <a:t>Ouvrier </a:t>
            </a:r>
            <a:r>
              <a:rPr lang="fr-BE" sz="2000" dirty="0"/>
              <a:t>boulanger pâtissier </a:t>
            </a:r>
            <a:r>
              <a:rPr lang="fr-BE" sz="1200" dirty="0"/>
              <a:t>(H/F)</a:t>
            </a:r>
          </a:p>
          <a:p>
            <a:pPr lvl="1" algn="ctr"/>
            <a:r>
              <a:rPr lang="fr-BE" sz="2000" dirty="0"/>
              <a:t>Peintre en bâtiment </a:t>
            </a:r>
            <a:r>
              <a:rPr lang="fr-BE" sz="1200" dirty="0"/>
              <a:t>(H/F)</a:t>
            </a:r>
          </a:p>
          <a:p>
            <a:pPr lvl="1" algn="ctr"/>
            <a:r>
              <a:rPr lang="fr-BE" sz="2000" dirty="0"/>
              <a:t>Aide-comptable </a:t>
            </a:r>
            <a:r>
              <a:rPr lang="fr-BE" sz="1200" dirty="0"/>
              <a:t>(H/F)</a:t>
            </a:r>
          </a:p>
          <a:p>
            <a:pPr lvl="1" algn="ctr"/>
            <a:r>
              <a:rPr lang="fr-BE" sz="2000" dirty="0"/>
              <a:t>Découpeur désosseur </a:t>
            </a:r>
            <a:r>
              <a:rPr lang="fr-BE" sz="1200" dirty="0"/>
              <a:t>(H/F)</a:t>
            </a:r>
          </a:p>
          <a:p>
            <a:pPr lvl="1" algn="ctr"/>
            <a:r>
              <a:rPr lang="fr-BE" sz="2000" dirty="0" smtClean="0"/>
              <a:t>Aide </a:t>
            </a:r>
            <a:r>
              <a:rPr lang="fr-BE" sz="2000" dirty="0"/>
              <a:t>ménager </a:t>
            </a:r>
            <a:r>
              <a:rPr lang="fr-BE" sz="1200" dirty="0"/>
              <a:t>(H/F)</a:t>
            </a:r>
          </a:p>
          <a:p>
            <a:pPr lvl="1" algn="ctr"/>
            <a:r>
              <a:rPr lang="fr-BE" sz="2000" dirty="0" smtClean="0"/>
              <a:t>Technicien </a:t>
            </a:r>
            <a:r>
              <a:rPr lang="fr-BE" sz="2000" dirty="0"/>
              <a:t>en </a:t>
            </a:r>
            <a:r>
              <a:rPr lang="fr-BE" sz="2000" dirty="0" smtClean="0"/>
              <a:t>système </a:t>
            </a:r>
            <a:r>
              <a:rPr lang="fr-BE" sz="2000" dirty="0"/>
              <a:t>d’usinage </a:t>
            </a:r>
            <a:r>
              <a:rPr lang="fr-BE" sz="1200" dirty="0"/>
              <a:t>(H/F</a:t>
            </a:r>
            <a:r>
              <a:rPr lang="fr-BE" sz="1200" dirty="0" smtClean="0"/>
              <a:t>)</a:t>
            </a:r>
          </a:p>
          <a:p>
            <a:pPr lvl="1" algn="ctr"/>
            <a:r>
              <a:rPr lang="fr-BE" sz="2000" dirty="0" smtClean="0"/>
              <a:t>Cimentier-façadier </a:t>
            </a:r>
            <a:r>
              <a:rPr lang="fr-BE" sz="1200" dirty="0" smtClean="0"/>
              <a:t>(H/F)</a:t>
            </a:r>
            <a:endParaRPr lang="fr-BE" sz="2000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1978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063707"/>
            <a:ext cx="5328592" cy="365292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55776" y="2060847"/>
            <a:ext cx="6120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defRPr/>
            </a:pPr>
            <a:r>
              <a:rPr lang="fr-BE" sz="2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Centres de validation des compétences agréés en Belgique francophone</a:t>
            </a:r>
            <a:endParaRPr lang="fr-BE" dirty="0">
              <a:ea typeface="ヒラギノ角ゴ Pro W3" pitchFamily="112" charset="-128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51520" y="2577532"/>
            <a:ext cx="13681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8800" b="1" dirty="0" smtClean="0">
                <a:solidFill>
                  <a:srgbClr val="990033"/>
                </a:solidFill>
              </a:rPr>
              <a:t>49</a:t>
            </a:r>
            <a:endParaRPr lang="fr-BE" sz="8800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4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780928"/>
            <a:ext cx="5342830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51520" y="2420888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8800" b="1" dirty="0" smtClean="0">
                <a:solidFill>
                  <a:srgbClr val="990033"/>
                </a:solidFill>
              </a:rPr>
              <a:t>62,7</a:t>
            </a:r>
            <a:r>
              <a:rPr lang="fr-BE" sz="3200" b="1" dirty="0" smtClean="0">
                <a:solidFill>
                  <a:srgbClr val="990033"/>
                </a:solidFill>
              </a:rPr>
              <a:t>%</a:t>
            </a:r>
          </a:p>
          <a:p>
            <a:r>
              <a:rPr lang="fr-BE" sz="28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chercheurs </a:t>
            </a:r>
            <a:r>
              <a:rPr lang="fr-BE" sz="28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 W3" pitchFamily="112" charset="-128"/>
                <a:cs typeface="+mn-cs"/>
              </a:rPr>
              <a:t>emploi</a:t>
            </a:r>
            <a:endParaRPr lang="fr-BE" sz="2800" dirty="0">
              <a:ea typeface="ヒラギノ角ゴ Pro W3" pitchFamily="112" charset="-128"/>
              <a:cs typeface="+mn-cs"/>
            </a:endParaRPr>
          </a:p>
          <a:p>
            <a:endParaRPr lang="fr-BE" sz="2800" b="1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92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12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8080</TotalTime>
  <Words>1310</Words>
  <Application>Microsoft Office PowerPoint</Application>
  <PresentationFormat>Affichage à l'écran (4:3)</PresentationFormat>
  <Paragraphs>239</Paragraphs>
  <Slides>35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3" baseType="lpstr">
      <vt:lpstr>Arial</vt:lpstr>
      <vt:lpstr>Arial Black</vt:lpstr>
      <vt:lpstr>Arial Narrow</vt:lpstr>
      <vt:lpstr>Courier New</vt:lpstr>
      <vt:lpstr>Lucida Grande</vt:lpstr>
      <vt:lpstr>Wingdings</vt:lpstr>
      <vt:lpstr>ヒラギノ角ゴ Pro W3</vt:lpstr>
      <vt:lpstr>Nouvelle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Consortium de validation des compétences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Angélique TURQUET;s.misonne@bruxellesformation.be</dc:creator>
  <cp:lastModifiedBy>Misonne Sébastienne</cp:lastModifiedBy>
  <cp:revision>624</cp:revision>
  <cp:lastPrinted>2016-03-31T14:04:40Z</cp:lastPrinted>
  <dcterms:created xsi:type="dcterms:W3CDTF">2007-03-09T08:53:13Z</dcterms:created>
  <dcterms:modified xsi:type="dcterms:W3CDTF">2017-05-03T13:18:23Z</dcterms:modified>
</cp:coreProperties>
</file>