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7" r:id="rId3"/>
    <p:sldId id="280" r:id="rId4"/>
    <p:sldId id="277" r:id="rId5"/>
    <p:sldId id="284" r:id="rId6"/>
    <p:sldId id="282" r:id="rId7"/>
    <p:sldId id="279" r:id="rId8"/>
    <p:sldId id="275" r:id="rId9"/>
    <p:sldId id="290" r:id="rId10"/>
    <p:sldId id="283" r:id="rId11"/>
    <p:sldId id="272" r:id="rId12"/>
    <p:sldId id="259" r:id="rId13"/>
    <p:sldId id="274" r:id="rId14"/>
    <p:sldId id="269" r:id="rId15"/>
    <p:sldId id="285" r:id="rId16"/>
    <p:sldId id="270" r:id="rId17"/>
    <p:sldId id="286" r:id="rId18"/>
    <p:sldId id="258" r:id="rId19"/>
    <p:sldId id="263" r:id="rId20"/>
    <p:sldId id="276" r:id="rId21"/>
    <p:sldId id="271" r:id="rId22"/>
    <p:sldId id="287" r:id="rId23"/>
    <p:sldId id="288" r:id="rId24"/>
    <p:sldId id="289" r:id="rId25"/>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286" autoAdjust="0"/>
  </p:normalViewPr>
  <p:slideViewPr>
    <p:cSldViewPr>
      <p:cViewPr varScale="1">
        <p:scale>
          <a:sx n="100" d="100"/>
          <a:sy n="100" d="100"/>
        </p:scale>
        <p:origin x="19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9" d="100"/>
          <a:sy n="49" d="100"/>
        </p:scale>
        <p:origin x="-198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3021D-2174-41F6-A31D-A1A60C7CD5F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BE"/>
        </a:p>
      </dgm:t>
    </dgm:pt>
    <dgm:pt modelId="{07BB8E0C-1C0F-4546-A99C-F30DF36AB56C}">
      <dgm:prSet phldrT="[Texte]" custT="1"/>
      <dgm:spPr/>
      <dgm:t>
        <a:bodyPr/>
        <a:lstStyle/>
        <a:p>
          <a:r>
            <a:rPr lang="fr-BE" sz="2600" b="1" dirty="0" smtClean="0"/>
            <a:t>Titre(s) de compétence </a:t>
          </a:r>
          <a:r>
            <a:rPr lang="fr-BE" sz="1500" b="0" dirty="0" smtClean="0"/>
            <a:t>(</a:t>
          </a:r>
          <a:r>
            <a:rPr lang="fr-BE" sz="1500" b="1" dirty="0" smtClean="0"/>
            <a:t>reconnu par les gouvernements francophones)</a:t>
          </a:r>
          <a:endParaRPr lang="fr-BE" sz="1500" b="1" dirty="0"/>
        </a:p>
      </dgm:t>
    </dgm:pt>
    <dgm:pt modelId="{F0B13C3F-DD83-461E-822C-067DFD92A837}" type="parTrans" cxnId="{E03C93D8-BA0F-4DFA-B8F2-B69A83E2132B}">
      <dgm:prSet/>
      <dgm:spPr/>
      <dgm:t>
        <a:bodyPr/>
        <a:lstStyle/>
        <a:p>
          <a:endParaRPr lang="fr-BE"/>
        </a:p>
      </dgm:t>
    </dgm:pt>
    <dgm:pt modelId="{F57949D7-4045-4551-9C1B-28C57EF50976}" type="sibTrans" cxnId="{E03C93D8-BA0F-4DFA-B8F2-B69A83E2132B}">
      <dgm:prSet/>
      <dgm:spPr/>
      <dgm:t>
        <a:bodyPr/>
        <a:lstStyle/>
        <a:p>
          <a:endParaRPr lang="fr-BE"/>
        </a:p>
      </dgm:t>
    </dgm:pt>
    <dgm:pt modelId="{AF50BD8B-4867-4482-A963-096EDD4437F5}">
      <dgm:prSet phldrT="[Texte]" custT="1"/>
      <dgm:spPr/>
      <dgm:t>
        <a:bodyPr/>
        <a:lstStyle/>
        <a:p>
          <a:r>
            <a:rPr lang="fr-BE" sz="2600" dirty="0" smtClean="0"/>
            <a:t>Reconnaissance des Acquis de Formation</a:t>
          </a:r>
          <a:r>
            <a:rPr lang="fr-BE" sz="2100" dirty="0" smtClean="0"/>
            <a:t> </a:t>
          </a:r>
        </a:p>
        <a:p>
          <a:r>
            <a:rPr lang="fr-BE" sz="1500" dirty="0" smtClean="0"/>
            <a:t>(Bruxelles Formation, IFAPME, FOREM, SFPME )</a:t>
          </a:r>
          <a:endParaRPr lang="fr-BE" sz="1500" dirty="0"/>
        </a:p>
      </dgm:t>
    </dgm:pt>
    <dgm:pt modelId="{D9F726AC-1A27-4565-A499-634E2A1A5577}" type="parTrans" cxnId="{CF0E06E7-FABD-45BD-841A-7228C4559E66}">
      <dgm:prSet/>
      <dgm:spPr/>
      <dgm:t>
        <a:bodyPr/>
        <a:lstStyle/>
        <a:p>
          <a:endParaRPr lang="fr-BE"/>
        </a:p>
      </dgm:t>
    </dgm:pt>
    <dgm:pt modelId="{A70991F3-3991-4540-9BED-1D64B30E5E42}" type="sibTrans" cxnId="{CF0E06E7-FABD-45BD-841A-7228C4559E66}">
      <dgm:prSet/>
      <dgm:spPr/>
      <dgm:t>
        <a:bodyPr/>
        <a:lstStyle/>
        <a:p>
          <a:endParaRPr lang="fr-BE"/>
        </a:p>
      </dgm:t>
    </dgm:pt>
    <dgm:pt modelId="{9C7BE216-618E-4C80-81F7-3B393FE781C2}">
      <dgm:prSet phldrT="[Texte]" custT="1"/>
      <dgm:spPr/>
      <dgm:t>
        <a:bodyPr/>
        <a:lstStyle/>
        <a:p>
          <a:r>
            <a:rPr lang="fr-BE" sz="2600" dirty="0" smtClean="0"/>
            <a:t>Epreuve de validation des compétences</a:t>
          </a:r>
          <a:r>
            <a:rPr lang="fr-BE" sz="2000" dirty="0" smtClean="0"/>
            <a:t> </a:t>
          </a:r>
        </a:p>
        <a:p>
          <a:r>
            <a:rPr lang="fr-BE" sz="2000" dirty="0" smtClean="0"/>
            <a:t>dans un Centre agréé</a:t>
          </a:r>
          <a:endParaRPr lang="fr-BE" sz="2000" dirty="0"/>
        </a:p>
      </dgm:t>
    </dgm:pt>
    <dgm:pt modelId="{4684ADA1-208D-4DE2-9911-BA14809E0928}" type="parTrans" cxnId="{EDA75A08-D0B6-4704-A777-079C20401EF1}">
      <dgm:prSet/>
      <dgm:spPr/>
      <dgm:t>
        <a:bodyPr/>
        <a:lstStyle/>
        <a:p>
          <a:endParaRPr lang="fr-BE"/>
        </a:p>
      </dgm:t>
    </dgm:pt>
    <dgm:pt modelId="{38746F5E-624F-4235-B3DD-F6D6B6029DEE}" type="sibTrans" cxnId="{EDA75A08-D0B6-4704-A777-079C20401EF1}">
      <dgm:prSet/>
      <dgm:spPr/>
      <dgm:t>
        <a:bodyPr/>
        <a:lstStyle/>
        <a:p>
          <a:endParaRPr lang="fr-BE"/>
        </a:p>
      </dgm:t>
    </dgm:pt>
    <dgm:pt modelId="{1EDD73DB-2278-44C9-9215-A8CA33221EB4}">
      <dgm:prSet phldrT="[Texte]" custT="1"/>
      <dgm:spPr/>
      <dgm:t>
        <a:bodyPr/>
        <a:lstStyle/>
        <a:p>
          <a:r>
            <a:rPr lang="fr-BE" sz="2600" dirty="0" smtClean="0"/>
            <a:t>Formation</a:t>
          </a:r>
          <a:r>
            <a:rPr lang="fr-BE" sz="2000" dirty="0" smtClean="0"/>
            <a:t> </a:t>
          </a:r>
          <a:r>
            <a:rPr lang="fr-BE" sz="1500" dirty="0" smtClean="0"/>
            <a:t>(Bruxelles Formation, EPS,IFAPME, FOREM, SFPME)</a:t>
          </a:r>
          <a:endParaRPr lang="fr-BE" sz="1500" dirty="0"/>
        </a:p>
      </dgm:t>
    </dgm:pt>
    <dgm:pt modelId="{4ECDB47D-9E8E-4016-A36E-D90758AFDA4C}" type="parTrans" cxnId="{A7B1BE6E-A8DE-4BE6-9E8A-2A2661E40434}">
      <dgm:prSet/>
      <dgm:spPr/>
      <dgm:t>
        <a:bodyPr/>
        <a:lstStyle/>
        <a:p>
          <a:endParaRPr lang="fr-BE"/>
        </a:p>
      </dgm:t>
    </dgm:pt>
    <dgm:pt modelId="{1D6F7E4D-2C6E-4CA2-A779-22F62C89AB70}" type="sibTrans" cxnId="{A7B1BE6E-A8DE-4BE6-9E8A-2A2661E40434}">
      <dgm:prSet/>
      <dgm:spPr/>
      <dgm:t>
        <a:bodyPr/>
        <a:lstStyle/>
        <a:p>
          <a:endParaRPr lang="fr-BE"/>
        </a:p>
      </dgm:t>
    </dgm:pt>
    <dgm:pt modelId="{5BBBA94B-0D1E-4165-BD81-87393E76D0B4}">
      <dgm:prSet custScaleX="84063" custScaleY="99132" custRadScaleRad="132114" custRadScaleInc="21371"/>
      <dgm:spPr/>
      <dgm:t>
        <a:bodyPr/>
        <a:lstStyle/>
        <a:p>
          <a:endParaRPr lang="fr-BE"/>
        </a:p>
      </dgm:t>
    </dgm:pt>
    <dgm:pt modelId="{1BB21D05-43E5-4F89-BE7F-446D96C6E37E}" type="parTrans" cxnId="{45558CB7-AF65-4CC8-BB3D-A1A942242C8C}">
      <dgm:prSet/>
      <dgm:spPr/>
      <dgm:t>
        <a:bodyPr/>
        <a:lstStyle/>
        <a:p>
          <a:endParaRPr lang="fr-BE"/>
        </a:p>
      </dgm:t>
    </dgm:pt>
    <dgm:pt modelId="{8E84D44B-32B7-4CE7-9AA0-F14CB0BE4CC2}" type="sibTrans" cxnId="{45558CB7-AF65-4CC8-BB3D-A1A942242C8C}">
      <dgm:prSet/>
      <dgm:spPr/>
      <dgm:t>
        <a:bodyPr/>
        <a:lstStyle/>
        <a:p>
          <a:endParaRPr lang="fr-BE"/>
        </a:p>
      </dgm:t>
    </dgm:pt>
    <dgm:pt modelId="{5ABE07CF-ADA7-4AF7-96C1-C1B068835C74}">
      <dgm:prSet custScaleX="84063" custScaleY="99132" custRadScaleRad="132114" custRadScaleInc="21371"/>
      <dgm:spPr/>
      <dgm:t>
        <a:bodyPr/>
        <a:lstStyle/>
        <a:p>
          <a:endParaRPr lang="fr-BE"/>
        </a:p>
      </dgm:t>
    </dgm:pt>
    <dgm:pt modelId="{7A24AE7D-89C7-4C87-9CF0-1BFEDBA11955}" type="parTrans" cxnId="{97779978-4AB9-4C1D-8C74-AAD1CE3DB65F}">
      <dgm:prSet/>
      <dgm:spPr/>
      <dgm:t>
        <a:bodyPr/>
        <a:lstStyle/>
        <a:p>
          <a:endParaRPr lang="fr-BE"/>
        </a:p>
      </dgm:t>
    </dgm:pt>
    <dgm:pt modelId="{93895E94-511E-46C4-99A1-7B2D5B8444BF}" type="sibTrans" cxnId="{97779978-4AB9-4C1D-8C74-AAD1CE3DB65F}">
      <dgm:prSet/>
      <dgm:spPr/>
      <dgm:t>
        <a:bodyPr/>
        <a:lstStyle/>
        <a:p>
          <a:endParaRPr lang="fr-BE"/>
        </a:p>
      </dgm:t>
    </dgm:pt>
    <dgm:pt modelId="{7FC7C587-8427-44E6-84CD-3CD205E572E8}">
      <dgm:prSet custScaleX="84063" custScaleY="99132" custRadScaleRad="132114" custRadScaleInc="21371"/>
      <dgm:spPr/>
      <dgm:t>
        <a:bodyPr/>
        <a:lstStyle/>
        <a:p>
          <a:endParaRPr lang="fr-BE"/>
        </a:p>
      </dgm:t>
    </dgm:pt>
    <dgm:pt modelId="{EE8E3BBD-6712-4301-A1CD-EC02512FCAC0}" type="parTrans" cxnId="{82578127-9D3D-4D90-B8BA-0EAB1E130904}">
      <dgm:prSet/>
      <dgm:spPr/>
      <dgm:t>
        <a:bodyPr/>
        <a:lstStyle/>
        <a:p>
          <a:endParaRPr lang="fr-BE"/>
        </a:p>
      </dgm:t>
    </dgm:pt>
    <dgm:pt modelId="{6B38358E-A934-4982-9625-8BE1384B062A}" type="sibTrans" cxnId="{82578127-9D3D-4D90-B8BA-0EAB1E130904}">
      <dgm:prSet/>
      <dgm:spPr/>
      <dgm:t>
        <a:bodyPr/>
        <a:lstStyle/>
        <a:p>
          <a:endParaRPr lang="fr-BE"/>
        </a:p>
      </dgm:t>
    </dgm:pt>
    <dgm:pt modelId="{1676418E-1A59-446C-9FB7-709F43B3E1C5}">
      <dgm:prSet custT="1"/>
      <dgm:spPr/>
      <dgm:t>
        <a:bodyPr/>
        <a:lstStyle/>
        <a:p>
          <a:r>
            <a:rPr lang="fr-BE" sz="2600" dirty="0" smtClean="0"/>
            <a:t>Marché de l’Emploi</a:t>
          </a:r>
        </a:p>
        <a:p>
          <a:r>
            <a:rPr lang="fr-BE" sz="1100" dirty="0" smtClean="0"/>
            <a:t> </a:t>
          </a:r>
          <a:r>
            <a:rPr lang="fr-BE" sz="1500" dirty="0" smtClean="0"/>
            <a:t>(Emploi, Accès à la profession, Valorisation, …)</a:t>
          </a:r>
          <a:endParaRPr lang="fr-BE" sz="1500" dirty="0"/>
        </a:p>
      </dgm:t>
    </dgm:pt>
    <dgm:pt modelId="{0CDC758A-C19C-4EAC-A188-354B60A9C2CD}" type="parTrans" cxnId="{9D099266-5BDD-41A9-833D-7B2CF498B455}">
      <dgm:prSet/>
      <dgm:spPr/>
      <dgm:t>
        <a:bodyPr/>
        <a:lstStyle/>
        <a:p>
          <a:endParaRPr lang="fr-BE"/>
        </a:p>
      </dgm:t>
    </dgm:pt>
    <dgm:pt modelId="{07419384-EBB8-45A3-91E6-468BEC3E31AE}" type="sibTrans" cxnId="{9D099266-5BDD-41A9-833D-7B2CF498B455}">
      <dgm:prSet/>
      <dgm:spPr/>
      <dgm:t>
        <a:bodyPr/>
        <a:lstStyle/>
        <a:p>
          <a:endParaRPr lang="fr-BE"/>
        </a:p>
      </dgm:t>
    </dgm:pt>
    <dgm:pt modelId="{1635D8B3-D6D5-4916-8D68-205D2B8CC2AF}">
      <dgm:prSet phldrT="[Texte]"/>
      <dgm:spPr/>
      <dgm:t>
        <a:bodyPr/>
        <a:lstStyle/>
        <a:p>
          <a:r>
            <a:rPr lang="fr-BE" i="1" dirty="0" smtClean="0"/>
            <a:t>Approche dossier</a:t>
          </a:r>
          <a:endParaRPr lang="fr-BE" i="1" dirty="0"/>
        </a:p>
      </dgm:t>
    </dgm:pt>
    <dgm:pt modelId="{3BC6AC21-7767-4D39-9170-CDB80B98D059}" type="parTrans" cxnId="{5F56D889-E108-4F61-BBB1-6CFEF17D7705}">
      <dgm:prSet/>
      <dgm:spPr/>
      <dgm:t>
        <a:bodyPr/>
        <a:lstStyle/>
        <a:p>
          <a:endParaRPr lang="fr-BE"/>
        </a:p>
      </dgm:t>
    </dgm:pt>
    <dgm:pt modelId="{CCE56576-1918-4215-B95F-6A1FDF1A601A}" type="sibTrans" cxnId="{5F56D889-E108-4F61-BBB1-6CFEF17D7705}">
      <dgm:prSet/>
      <dgm:spPr/>
      <dgm:t>
        <a:bodyPr/>
        <a:lstStyle/>
        <a:p>
          <a:endParaRPr lang="fr-BE"/>
        </a:p>
      </dgm:t>
    </dgm:pt>
    <dgm:pt modelId="{C50D25D6-64B1-4470-B314-44056727A544}" type="pres">
      <dgm:prSet presAssocID="{90C3021D-2174-41F6-A31D-A1A60C7CD5FA}" presName="cycle" presStyleCnt="0">
        <dgm:presLayoutVars>
          <dgm:chMax val="1"/>
          <dgm:dir/>
          <dgm:animLvl val="ctr"/>
          <dgm:resizeHandles val="exact"/>
        </dgm:presLayoutVars>
      </dgm:prSet>
      <dgm:spPr/>
      <dgm:t>
        <a:bodyPr/>
        <a:lstStyle/>
        <a:p>
          <a:endParaRPr lang="fr-BE"/>
        </a:p>
      </dgm:t>
    </dgm:pt>
    <dgm:pt modelId="{7275ED7B-4A5A-44DA-BE98-6E6C16BDA79B}" type="pres">
      <dgm:prSet presAssocID="{07BB8E0C-1C0F-4546-A99C-F30DF36AB56C}" presName="centerShape" presStyleLbl="node0" presStyleIdx="0" presStyleCnt="1" custScaleX="153004" custScaleY="90710" custLinFactNeighborX="476" custLinFactNeighborY="-17848"/>
      <dgm:spPr/>
      <dgm:t>
        <a:bodyPr/>
        <a:lstStyle/>
        <a:p>
          <a:endParaRPr lang="fr-BE"/>
        </a:p>
      </dgm:t>
    </dgm:pt>
    <dgm:pt modelId="{A26D7894-11B2-42DC-B9E8-E5A956EFEF0D}" type="pres">
      <dgm:prSet presAssocID="{D9F726AC-1A27-4565-A499-634E2A1A5577}" presName="parTrans" presStyleLbl="bgSibTrans2D1" presStyleIdx="0" presStyleCnt="5" custLinFactNeighborX="-6180" custLinFactNeighborY="60776"/>
      <dgm:spPr/>
      <dgm:t>
        <a:bodyPr/>
        <a:lstStyle/>
        <a:p>
          <a:endParaRPr lang="fr-BE"/>
        </a:p>
      </dgm:t>
    </dgm:pt>
    <dgm:pt modelId="{4AE1B674-04FC-45C4-9092-82EFE9F8BD6C}" type="pres">
      <dgm:prSet presAssocID="{AF50BD8B-4867-4482-A963-096EDD4437F5}" presName="node" presStyleLbl="node1" presStyleIdx="0" presStyleCnt="5" custScaleX="172048" custScaleY="102450" custRadScaleRad="122745" custRadScaleInc="133128">
        <dgm:presLayoutVars>
          <dgm:bulletEnabled val="1"/>
        </dgm:presLayoutVars>
      </dgm:prSet>
      <dgm:spPr/>
      <dgm:t>
        <a:bodyPr/>
        <a:lstStyle/>
        <a:p>
          <a:endParaRPr lang="fr-BE"/>
        </a:p>
      </dgm:t>
    </dgm:pt>
    <dgm:pt modelId="{005FF8A5-ED26-4839-8974-A769A39A6C1A}" type="pres">
      <dgm:prSet presAssocID="{4684ADA1-208D-4DE2-9911-BA14809E0928}" presName="parTrans" presStyleLbl="bgSibTrans2D1" presStyleIdx="1" presStyleCnt="5" custScaleX="88795" custLinFactNeighborX="-581" custLinFactNeighborY="30576"/>
      <dgm:spPr/>
      <dgm:t>
        <a:bodyPr/>
        <a:lstStyle/>
        <a:p>
          <a:endParaRPr lang="fr-BE"/>
        </a:p>
      </dgm:t>
    </dgm:pt>
    <dgm:pt modelId="{E48098F2-8C95-488C-B782-056015E84B96}" type="pres">
      <dgm:prSet presAssocID="{9C7BE216-618E-4C80-81F7-3B393FE781C2}" presName="node" presStyleLbl="node1" presStyleIdx="1" presStyleCnt="5" custScaleX="178213" custScaleY="83887" custRadScaleRad="126931" custRadScaleInc="242884">
        <dgm:presLayoutVars>
          <dgm:bulletEnabled val="1"/>
        </dgm:presLayoutVars>
      </dgm:prSet>
      <dgm:spPr/>
      <dgm:t>
        <a:bodyPr/>
        <a:lstStyle/>
        <a:p>
          <a:endParaRPr lang="fr-BE"/>
        </a:p>
      </dgm:t>
    </dgm:pt>
    <dgm:pt modelId="{7B97BB6F-69AC-490B-B809-2E28F3AB074E}" type="pres">
      <dgm:prSet presAssocID="{4ECDB47D-9E8E-4016-A36E-D90758AFDA4C}" presName="parTrans" presStyleLbl="bgSibTrans2D1" presStyleIdx="2" presStyleCnt="5" custAng="419303" custScaleX="70099" custScaleY="128251" custLinFactNeighborX="-22290" custLinFactNeighborY="-53113"/>
      <dgm:spPr>
        <a:prstGeom prst="rightArrow">
          <a:avLst/>
        </a:prstGeom>
      </dgm:spPr>
      <dgm:t>
        <a:bodyPr/>
        <a:lstStyle/>
        <a:p>
          <a:endParaRPr lang="fr-BE"/>
        </a:p>
      </dgm:t>
    </dgm:pt>
    <dgm:pt modelId="{21F2CBD8-FD14-455F-85E0-157C9D561BE9}" type="pres">
      <dgm:prSet presAssocID="{1EDD73DB-2278-44C9-9215-A8CA33221EB4}" presName="node" presStyleLbl="node1" presStyleIdx="2" presStyleCnt="5" custScaleX="156141" custScaleY="60598" custRadScaleRad="94648" custRadScaleInc="280682">
        <dgm:presLayoutVars>
          <dgm:bulletEnabled val="1"/>
        </dgm:presLayoutVars>
      </dgm:prSet>
      <dgm:spPr/>
      <dgm:t>
        <a:bodyPr/>
        <a:lstStyle/>
        <a:p>
          <a:endParaRPr lang="fr-BE"/>
        </a:p>
      </dgm:t>
    </dgm:pt>
    <dgm:pt modelId="{7B77740C-5128-4393-A3AD-6A32E47B6634}" type="pres">
      <dgm:prSet presAssocID="{3BC6AC21-7767-4D39-9170-CDB80B98D059}" presName="parTrans" presStyleLbl="bgSibTrans2D1" presStyleIdx="3" presStyleCnt="5" custAng="9837296" custScaleX="60290" custScaleY="48259" custLinFactNeighborX="-20773" custLinFactNeighborY="29057"/>
      <dgm:spPr>
        <a:prstGeom prst="rightArrow">
          <a:avLst/>
        </a:prstGeom>
      </dgm:spPr>
      <dgm:t>
        <a:bodyPr/>
        <a:lstStyle/>
        <a:p>
          <a:endParaRPr lang="fr-BE"/>
        </a:p>
      </dgm:t>
    </dgm:pt>
    <dgm:pt modelId="{4BF40C9F-0787-4EAA-A038-5E7DE6D91864}" type="pres">
      <dgm:prSet presAssocID="{1635D8B3-D6D5-4916-8D68-205D2B8CC2AF}" presName="node" presStyleLbl="node1" presStyleIdx="3" presStyleCnt="5" custScaleX="109356" custScaleY="39368" custRadScaleRad="116446" custRadScaleInc="58681">
        <dgm:presLayoutVars>
          <dgm:bulletEnabled val="1"/>
        </dgm:presLayoutVars>
      </dgm:prSet>
      <dgm:spPr/>
      <dgm:t>
        <a:bodyPr/>
        <a:lstStyle/>
        <a:p>
          <a:endParaRPr lang="fr-BE"/>
        </a:p>
      </dgm:t>
    </dgm:pt>
    <dgm:pt modelId="{BE524224-DF5E-41AB-867A-7326DE395113}" type="pres">
      <dgm:prSet presAssocID="{0CDC758A-C19C-4EAC-A188-354B60A9C2CD}" presName="parTrans" presStyleLbl="bgSibTrans2D1" presStyleIdx="4" presStyleCnt="5" custAng="21417690" custScaleX="59900" custLinFactNeighborX="5033" custLinFactNeighborY="-70217"/>
      <dgm:spPr>
        <a:prstGeom prst="rightArrow">
          <a:avLst/>
        </a:prstGeom>
      </dgm:spPr>
      <dgm:t>
        <a:bodyPr/>
        <a:lstStyle/>
        <a:p>
          <a:endParaRPr lang="fr-BE"/>
        </a:p>
      </dgm:t>
    </dgm:pt>
    <dgm:pt modelId="{31FAE88C-C0D6-4083-848B-3E3DE1426498}" type="pres">
      <dgm:prSet presAssocID="{1676418E-1A59-446C-9FB7-709F43B3E1C5}" presName="node" presStyleLbl="node1" presStyleIdx="4" presStyleCnt="5" custScaleX="216207" custScaleY="64087" custRadScaleRad="66133" custRadScaleInc="459045">
        <dgm:presLayoutVars>
          <dgm:bulletEnabled val="1"/>
        </dgm:presLayoutVars>
      </dgm:prSet>
      <dgm:spPr/>
      <dgm:t>
        <a:bodyPr/>
        <a:lstStyle/>
        <a:p>
          <a:endParaRPr lang="fr-BE"/>
        </a:p>
      </dgm:t>
    </dgm:pt>
  </dgm:ptLst>
  <dgm:cxnLst>
    <dgm:cxn modelId="{1EB7F0A3-AA69-4D10-98E2-DB39753BDA8B}" type="presOf" srcId="{1EDD73DB-2278-44C9-9215-A8CA33221EB4}" destId="{21F2CBD8-FD14-455F-85E0-157C9D561BE9}" srcOrd="0" destOrd="0" presId="urn:microsoft.com/office/officeart/2005/8/layout/radial4"/>
    <dgm:cxn modelId="{E03C93D8-BA0F-4DFA-B8F2-B69A83E2132B}" srcId="{90C3021D-2174-41F6-A31D-A1A60C7CD5FA}" destId="{07BB8E0C-1C0F-4546-A99C-F30DF36AB56C}" srcOrd="0" destOrd="0" parTransId="{F0B13C3F-DD83-461E-822C-067DFD92A837}" sibTransId="{F57949D7-4045-4551-9C1B-28C57EF50976}"/>
    <dgm:cxn modelId="{A7B1BE6E-A8DE-4BE6-9E8A-2A2661E40434}" srcId="{07BB8E0C-1C0F-4546-A99C-F30DF36AB56C}" destId="{1EDD73DB-2278-44C9-9215-A8CA33221EB4}" srcOrd="2" destOrd="0" parTransId="{4ECDB47D-9E8E-4016-A36E-D90758AFDA4C}" sibTransId="{1D6F7E4D-2C6E-4CA2-A779-22F62C89AB70}"/>
    <dgm:cxn modelId="{ACA02FBF-01A6-4932-A7E7-08E4D17B247D}" type="presOf" srcId="{0CDC758A-C19C-4EAC-A188-354B60A9C2CD}" destId="{BE524224-DF5E-41AB-867A-7326DE395113}" srcOrd="0" destOrd="0" presId="urn:microsoft.com/office/officeart/2005/8/layout/radial4"/>
    <dgm:cxn modelId="{9D099266-5BDD-41A9-833D-7B2CF498B455}" srcId="{07BB8E0C-1C0F-4546-A99C-F30DF36AB56C}" destId="{1676418E-1A59-446C-9FB7-709F43B3E1C5}" srcOrd="4" destOrd="0" parTransId="{0CDC758A-C19C-4EAC-A188-354B60A9C2CD}" sibTransId="{07419384-EBB8-45A3-91E6-468BEC3E31AE}"/>
    <dgm:cxn modelId="{1FF73A4A-76A8-4C47-A465-4441D3D32BF7}" type="presOf" srcId="{1676418E-1A59-446C-9FB7-709F43B3E1C5}" destId="{31FAE88C-C0D6-4083-848B-3E3DE1426498}" srcOrd="0" destOrd="0" presId="urn:microsoft.com/office/officeart/2005/8/layout/radial4"/>
    <dgm:cxn modelId="{EDA75A08-D0B6-4704-A777-079C20401EF1}" srcId="{07BB8E0C-1C0F-4546-A99C-F30DF36AB56C}" destId="{9C7BE216-618E-4C80-81F7-3B393FE781C2}" srcOrd="1" destOrd="0" parTransId="{4684ADA1-208D-4DE2-9911-BA14809E0928}" sibTransId="{38746F5E-624F-4235-B3DD-F6D6B6029DEE}"/>
    <dgm:cxn modelId="{5F56D889-E108-4F61-BBB1-6CFEF17D7705}" srcId="{07BB8E0C-1C0F-4546-A99C-F30DF36AB56C}" destId="{1635D8B3-D6D5-4916-8D68-205D2B8CC2AF}" srcOrd="3" destOrd="0" parTransId="{3BC6AC21-7767-4D39-9170-CDB80B98D059}" sibTransId="{CCE56576-1918-4215-B95F-6A1FDF1A601A}"/>
    <dgm:cxn modelId="{2A6156E2-9186-49AD-9EA5-44D463E35F4A}" type="presOf" srcId="{AF50BD8B-4867-4482-A963-096EDD4437F5}" destId="{4AE1B674-04FC-45C4-9092-82EFE9F8BD6C}" srcOrd="0" destOrd="0" presId="urn:microsoft.com/office/officeart/2005/8/layout/radial4"/>
    <dgm:cxn modelId="{0BEFC91C-ECC8-4C88-9BC6-2FF6D13E41ED}" type="presOf" srcId="{07BB8E0C-1C0F-4546-A99C-F30DF36AB56C}" destId="{7275ED7B-4A5A-44DA-BE98-6E6C16BDA79B}" srcOrd="0" destOrd="0" presId="urn:microsoft.com/office/officeart/2005/8/layout/radial4"/>
    <dgm:cxn modelId="{ADA685BF-C4D6-4E1E-B7FD-CE389E6D808F}" type="presOf" srcId="{4ECDB47D-9E8E-4016-A36E-D90758AFDA4C}" destId="{7B97BB6F-69AC-490B-B809-2E28F3AB074E}" srcOrd="0" destOrd="0" presId="urn:microsoft.com/office/officeart/2005/8/layout/radial4"/>
    <dgm:cxn modelId="{515C7FAB-2769-4961-B987-39AAA0F1440B}" type="presOf" srcId="{90C3021D-2174-41F6-A31D-A1A60C7CD5FA}" destId="{C50D25D6-64B1-4470-B314-44056727A544}" srcOrd="0" destOrd="0" presId="urn:microsoft.com/office/officeart/2005/8/layout/radial4"/>
    <dgm:cxn modelId="{FC09C64F-B14C-41FA-82B2-F92F54843651}" type="presOf" srcId="{9C7BE216-618E-4C80-81F7-3B393FE781C2}" destId="{E48098F2-8C95-488C-B782-056015E84B96}" srcOrd="0" destOrd="0" presId="urn:microsoft.com/office/officeart/2005/8/layout/radial4"/>
    <dgm:cxn modelId="{97779978-4AB9-4C1D-8C74-AAD1CE3DB65F}" srcId="{90C3021D-2174-41F6-A31D-A1A60C7CD5FA}" destId="{5ABE07CF-ADA7-4AF7-96C1-C1B068835C74}" srcOrd="2" destOrd="0" parTransId="{7A24AE7D-89C7-4C87-9CF0-1BFEDBA11955}" sibTransId="{93895E94-511E-46C4-99A1-7B2D5B8444BF}"/>
    <dgm:cxn modelId="{2580E4E2-DDD0-4FBA-A8E6-EB7F631B4A03}" type="presOf" srcId="{1635D8B3-D6D5-4916-8D68-205D2B8CC2AF}" destId="{4BF40C9F-0787-4EAA-A038-5E7DE6D91864}" srcOrd="0" destOrd="0" presId="urn:microsoft.com/office/officeart/2005/8/layout/radial4"/>
    <dgm:cxn modelId="{3CCC12FA-ABD2-43FC-949A-882B4D917C27}" type="presOf" srcId="{D9F726AC-1A27-4565-A499-634E2A1A5577}" destId="{A26D7894-11B2-42DC-B9E8-E5A956EFEF0D}" srcOrd="0" destOrd="0" presId="urn:microsoft.com/office/officeart/2005/8/layout/radial4"/>
    <dgm:cxn modelId="{23CA7F69-5B55-4C5E-8988-519A262FEBBC}" type="presOf" srcId="{4684ADA1-208D-4DE2-9911-BA14809E0928}" destId="{005FF8A5-ED26-4839-8974-A769A39A6C1A}" srcOrd="0" destOrd="0" presId="urn:microsoft.com/office/officeart/2005/8/layout/radial4"/>
    <dgm:cxn modelId="{45558CB7-AF65-4CC8-BB3D-A1A942242C8C}" srcId="{90C3021D-2174-41F6-A31D-A1A60C7CD5FA}" destId="{5BBBA94B-0D1E-4165-BD81-87393E76D0B4}" srcOrd="1" destOrd="0" parTransId="{1BB21D05-43E5-4F89-BE7F-446D96C6E37E}" sibTransId="{8E84D44B-32B7-4CE7-9AA0-F14CB0BE4CC2}"/>
    <dgm:cxn modelId="{82578127-9D3D-4D90-B8BA-0EAB1E130904}" srcId="{90C3021D-2174-41F6-A31D-A1A60C7CD5FA}" destId="{7FC7C587-8427-44E6-84CD-3CD205E572E8}" srcOrd="3" destOrd="0" parTransId="{EE8E3BBD-6712-4301-A1CD-EC02512FCAC0}" sibTransId="{6B38358E-A934-4982-9625-8BE1384B062A}"/>
    <dgm:cxn modelId="{1B20A7F3-FD7D-4DF1-A85F-6D0C109AC29A}" type="presOf" srcId="{3BC6AC21-7767-4D39-9170-CDB80B98D059}" destId="{7B77740C-5128-4393-A3AD-6A32E47B6634}" srcOrd="0" destOrd="0" presId="urn:microsoft.com/office/officeart/2005/8/layout/radial4"/>
    <dgm:cxn modelId="{CF0E06E7-FABD-45BD-841A-7228C4559E66}" srcId="{07BB8E0C-1C0F-4546-A99C-F30DF36AB56C}" destId="{AF50BD8B-4867-4482-A963-096EDD4437F5}" srcOrd="0" destOrd="0" parTransId="{D9F726AC-1A27-4565-A499-634E2A1A5577}" sibTransId="{A70991F3-3991-4540-9BED-1D64B30E5E42}"/>
    <dgm:cxn modelId="{48543307-D064-4A2B-89A3-0A5B15E2CDB8}" type="presParOf" srcId="{C50D25D6-64B1-4470-B314-44056727A544}" destId="{7275ED7B-4A5A-44DA-BE98-6E6C16BDA79B}" srcOrd="0" destOrd="0" presId="urn:microsoft.com/office/officeart/2005/8/layout/radial4"/>
    <dgm:cxn modelId="{1721925D-3933-4C41-9EEB-F69021F2AB55}" type="presParOf" srcId="{C50D25D6-64B1-4470-B314-44056727A544}" destId="{A26D7894-11B2-42DC-B9E8-E5A956EFEF0D}" srcOrd="1" destOrd="0" presId="urn:microsoft.com/office/officeart/2005/8/layout/radial4"/>
    <dgm:cxn modelId="{073AD208-4268-4150-B060-42F3497F2BF5}" type="presParOf" srcId="{C50D25D6-64B1-4470-B314-44056727A544}" destId="{4AE1B674-04FC-45C4-9092-82EFE9F8BD6C}" srcOrd="2" destOrd="0" presId="urn:microsoft.com/office/officeart/2005/8/layout/radial4"/>
    <dgm:cxn modelId="{E1A2A001-ECDA-4245-9369-37D5E4875E4F}" type="presParOf" srcId="{C50D25D6-64B1-4470-B314-44056727A544}" destId="{005FF8A5-ED26-4839-8974-A769A39A6C1A}" srcOrd="3" destOrd="0" presId="urn:microsoft.com/office/officeart/2005/8/layout/radial4"/>
    <dgm:cxn modelId="{6C98F343-E66C-47DE-800C-3F06E4465D7C}" type="presParOf" srcId="{C50D25D6-64B1-4470-B314-44056727A544}" destId="{E48098F2-8C95-488C-B782-056015E84B96}" srcOrd="4" destOrd="0" presId="urn:microsoft.com/office/officeart/2005/8/layout/radial4"/>
    <dgm:cxn modelId="{63B4CD19-76DE-48B1-BA79-620D8FB54CC4}" type="presParOf" srcId="{C50D25D6-64B1-4470-B314-44056727A544}" destId="{7B97BB6F-69AC-490B-B809-2E28F3AB074E}" srcOrd="5" destOrd="0" presId="urn:microsoft.com/office/officeart/2005/8/layout/radial4"/>
    <dgm:cxn modelId="{833D532B-9D77-4616-BA29-0E95F521FC2E}" type="presParOf" srcId="{C50D25D6-64B1-4470-B314-44056727A544}" destId="{21F2CBD8-FD14-455F-85E0-157C9D561BE9}" srcOrd="6" destOrd="0" presId="urn:microsoft.com/office/officeart/2005/8/layout/radial4"/>
    <dgm:cxn modelId="{F1463BE3-8FF4-4682-8376-EFFB0B218530}" type="presParOf" srcId="{C50D25D6-64B1-4470-B314-44056727A544}" destId="{7B77740C-5128-4393-A3AD-6A32E47B6634}" srcOrd="7" destOrd="0" presId="urn:microsoft.com/office/officeart/2005/8/layout/radial4"/>
    <dgm:cxn modelId="{B2CE39E9-91B6-422A-BE55-0DD9FD0A9617}" type="presParOf" srcId="{C50D25D6-64B1-4470-B314-44056727A544}" destId="{4BF40C9F-0787-4EAA-A038-5E7DE6D91864}" srcOrd="8" destOrd="0" presId="urn:microsoft.com/office/officeart/2005/8/layout/radial4"/>
    <dgm:cxn modelId="{F2025B42-61BB-45A8-87A1-F2419814E414}" type="presParOf" srcId="{C50D25D6-64B1-4470-B314-44056727A544}" destId="{BE524224-DF5E-41AB-867A-7326DE395113}" srcOrd="9" destOrd="0" presId="urn:microsoft.com/office/officeart/2005/8/layout/radial4"/>
    <dgm:cxn modelId="{B9A66F32-1954-4681-9E48-87A7847C9501}" type="presParOf" srcId="{C50D25D6-64B1-4470-B314-44056727A544}" destId="{31FAE88C-C0D6-4083-848B-3E3DE1426498}"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5ED7B-4A5A-44DA-BE98-6E6C16BDA79B}">
      <dsp:nvSpPr>
        <dsp:cNvPr id="0" name=""/>
        <dsp:cNvSpPr/>
      </dsp:nvSpPr>
      <dsp:spPr>
        <a:xfrm>
          <a:off x="2822074" y="1678371"/>
          <a:ext cx="3128229" cy="1854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r-BE" sz="2600" b="1" kern="1200" dirty="0" smtClean="0"/>
            <a:t>Titre(s) de compétence </a:t>
          </a:r>
          <a:r>
            <a:rPr lang="fr-BE" sz="1500" b="0" kern="1200" dirty="0" smtClean="0"/>
            <a:t>(</a:t>
          </a:r>
          <a:r>
            <a:rPr lang="fr-BE" sz="1500" b="1" kern="1200" dirty="0" smtClean="0"/>
            <a:t>reconnu par les gouvernements francophones)</a:t>
          </a:r>
          <a:endParaRPr lang="fr-BE" sz="1500" b="1" kern="1200" dirty="0"/>
        </a:p>
      </dsp:txBody>
      <dsp:txXfrm>
        <a:off x="3280193" y="1949971"/>
        <a:ext cx="2211991" cy="1311403"/>
      </dsp:txXfrm>
    </dsp:sp>
    <dsp:sp modelId="{A26D7894-11B2-42DC-B9E8-E5A956EFEF0D}">
      <dsp:nvSpPr>
        <dsp:cNvPr id="0" name=""/>
        <dsp:cNvSpPr/>
      </dsp:nvSpPr>
      <dsp:spPr>
        <a:xfrm rot="12819894">
          <a:off x="1643657" y="1462535"/>
          <a:ext cx="1658804" cy="5826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E1B674-04FC-45C4-9092-82EFE9F8BD6C}">
      <dsp:nvSpPr>
        <dsp:cNvPr id="0" name=""/>
        <dsp:cNvSpPr/>
      </dsp:nvSpPr>
      <dsp:spPr>
        <a:xfrm>
          <a:off x="214411" y="144017"/>
          <a:ext cx="3341712" cy="1591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fr-BE" sz="2600" kern="1200" dirty="0" smtClean="0"/>
            <a:t>Reconnaissance des Acquis de Formation</a:t>
          </a:r>
          <a:r>
            <a:rPr lang="fr-BE" sz="2100" kern="1200" dirty="0" smtClean="0"/>
            <a:t> </a:t>
          </a:r>
        </a:p>
        <a:p>
          <a:pPr lvl="0" algn="ctr" defTabSz="1155700">
            <a:lnSpc>
              <a:spcPct val="90000"/>
            </a:lnSpc>
            <a:spcBef>
              <a:spcPct val="0"/>
            </a:spcBef>
            <a:spcAft>
              <a:spcPct val="35000"/>
            </a:spcAft>
          </a:pPr>
          <a:r>
            <a:rPr lang="fr-BE" sz="1500" kern="1200" dirty="0" smtClean="0"/>
            <a:t>(Bruxelles Formation, IFAPME, FOREM, SFPME )</a:t>
          </a:r>
          <a:endParaRPr lang="fr-BE" sz="1500" kern="1200" dirty="0"/>
        </a:p>
      </dsp:txBody>
      <dsp:txXfrm>
        <a:off x="261037" y="190643"/>
        <a:ext cx="3248460" cy="1498668"/>
      </dsp:txXfrm>
    </dsp:sp>
    <dsp:sp modelId="{005FF8A5-ED26-4839-8974-A769A39A6C1A}">
      <dsp:nvSpPr>
        <dsp:cNvPr id="0" name=""/>
        <dsp:cNvSpPr/>
      </dsp:nvSpPr>
      <dsp:spPr>
        <a:xfrm rot="19536438">
          <a:off x="5429068" y="1241975"/>
          <a:ext cx="1547651" cy="5826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8098F2-8C95-488C-B782-056015E84B96}">
      <dsp:nvSpPr>
        <dsp:cNvPr id="0" name=""/>
        <dsp:cNvSpPr/>
      </dsp:nvSpPr>
      <dsp:spPr>
        <a:xfrm>
          <a:off x="5201420" y="211155"/>
          <a:ext cx="3461456" cy="1303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fr-BE" sz="2600" kern="1200" dirty="0" smtClean="0"/>
            <a:t>Epreuve de validation des compétences</a:t>
          </a:r>
          <a:r>
            <a:rPr lang="fr-BE" sz="2000" kern="1200" dirty="0" smtClean="0"/>
            <a:t> </a:t>
          </a:r>
        </a:p>
        <a:p>
          <a:pPr lvl="0" algn="ctr" defTabSz="1155700">
            <a:lnSpc>
              <a:spcPct val="90000"/>
            </a:lnSpc>
            <a:spcBef>
              <a:spcPct val="0"/>
            </a:spcBef>
            <a:spcAft>
              <a:spcPct val="35000"/>
            </a:spcAft>
          </a:pPr>
          <a:r>
            <a:rPr lang="fr-BE" sz="2000" kern="1200" dirty="0" smtClean="0"/>
            <a:t>dans un Centre agréé</a:t>
          </a:r>
          <a:endParaRPr lang="fr-BE" sz="2000" kern="1200" dirty="0"/>
        </a:p>
      </dsp:txBody>
      <dsp:txXfrm>
        <a:off x="5239598" y="249333"/>
        <a:ext cx="3385100" cy="1227123"/>
      </dsp:txXfrm>
    </dsp:sp>
    <dsp:sp modelId="{7B97BB6F-69AC-490B-B809-2E28F3AB074E}">
      <dsp:nvSpPr>
        <dsp:cNvPr id="0" name=""/>
        <dsp:cNvSpPr/>
      </dsp:nvSpPr>
      <dsp:spPr>
        <a:xfrm rot="2240160">
          <a:off x="5333376" y="3083910"/>
          <a:ext cx="1267135" cy="74731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2CBD8-FD14-455F-85E0-157C9D561BE9}">
      <dsp:nvSpPr>
        <dsp:cNvPr id="0" name=""/>
        <dsp:cNvSpPr/>
      </dsp:nvSpPr>
      <dsp:spPr>
        <a:xfrm>
          <a:off x="5633465" y="3752901"/>
          <a:ext cx="3032748" cy="941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fr-BE" sz="2600" kern="1200" dirty="0" smtClean="0"/>
            <a:t>Formation</a:t>
          </a:r>
          <a:r>
            <a:rPr lang="fr-BE" sz="2000" kern="1200" dirty="0" smtClean="0"/>
            <a:t> </a:t>
          </a:r>
          <a:r>
            <a:rPr lang="fr-BE" sz="1500" kern="1200" dirty="0" smtClean="0"/>
            <a:t>(Bruxelles Formation, EPS,IFAPME, FOREM, SFPME)</a:t>
          </a:r>
          <a:endParaRPr lang="fr-BE" sz="1500" kern="1200" dirty="0"/>
        </a:p>
      </dsp:txBody>
      <dsp:txXfrm>
        <a:off x="5661044" y="3780480"/>
        <a:ext cx="2977590" cy="886444"/>
      </dsp:txXfrm>
    </dsp:sp>
    <dsp:sp modelId="{7B77740C-5128-4393-A3AD-6A32E47B6634}">
      <dsp:nvSpPr>
        <dsp:cNvPr id="0" name=""/>
        <dsp:cNvSpPr/>
      </dsp:nvSpPr>
      <dsp:spPr>
        <a:xfrm rot="9466257">
          <a:off x="5995886" y="2374312"/>
          <a:ext cx="936079" cy="281202"/>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F40C9F-0787-4EAA-A038-5E7DE6D91864}">
      <dsp:nvSpPr>
        <dsp:cNvPr id="0" name=""/>
        <dsp:cNvSpPr/>
      </dsp:nvSpPr>
      <dsp:spPr>
        <a:xfrm>
          <a:off x="6496232" y="1956114"/>
          <a:ext cx="2124037" cy="611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i="1" kern="1200" dirty="0" smtClean="0"/>
            <a:t>Approche dossier</a:t>
          </a:r>
          <a:endParaRPr lang="fr-BE" sz="2000" i="1" kern="1200" dirty="0"/>
        </a:p>
      </dsp:txBody>
      <dsp:txXfrm>
        <a:off x="6514149" y="1974031"/>
        <a:ext cx="2088203" cy="575886"/>
      </dsp:txXfrm>
    </dsp:sp>
    <dsp:sp modelId="{BE524224-DF5E-41AB-867A-7326DE395113}">
      <dsp:nvSpPr>
        <dsp:cNvPr id="0" name=""/>
        <dsp:cNvSpPr/>
      </dsp:nvSpPr>
      <dsp:spPr>
        <a:xfrm rot="8278789">
          <a:off x="2609284" y="3091478"/>
          <a:ext cx="747598" cy="582694"/>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FAE88C-C0D6-4083-848B-3E3DE1426498}">
      <dsp:nvSpPr>
        <dsp:cNvPr id="0" name=""/>
        <dsp:cNvSpPr/>
      </dsp:nvSpPr>
      <dsp:spPr>
        <a:xfrm>
          <a:off x="335463" y="3686633"/>
          <a:ext cx="4199419" cy="9958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fr-BE" sz="2600" kern="1200" dirty="0" smtClean="0"/>
            <a:t>Marché de l’Emploi</a:t>
          </a:r>
        </a:p>
        <a:p>
          <a:pPr lvl="0" algn="ctr" defTabSz="1155700">
            <a:lnSpc>
              <a:spcPct val="90000"/>
            </a:lnSpc>
            <a:spcBef>
              <a:spcPct val="0"/>
            </a:spcBef>
            <a:spcAft>
              <a:spcPct val="35000"/>
            </a:spcAft>
          </a:pPr>
          <a:r>
            <a:rPr lang="fr-BE" sz="1100" kern="1200" dirty="0" smtClean="0"/>
            <a:t> </a:t>
          </a:r>
          <a:r>
            <a:rPr lang="fr-BE" sz="1500" kern="1200" dirty="0" smtClean="0"/>
            <a:t>(Emploi, Accès à la profession, Valorisation, …)</a:t>
          </a:r>
          <a:endParaRPr lang="fr-BE" sz="1500" kern="1200" dirty="0"/>
        </a:p>
      </dsp:txBody>
      <dsp:txXfrm>
        <a:off x="364629" y="3715799"/>
        <a:ext cx="4141087" cy="937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8D7306DF-7E75-495C-B902-4FAB50B569DE}" type="datetimeFigureOut">
              <a:rPr lang="fr-FR"/>
              <a:pPr>
                <a:defRPr/>
              </a:pPr>
              <a:t>09/08/2017</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307E5BEA-B2EE-488F-BF40-801B7F866513}" type="slidenum">
              <a:rPr lang="fr-BE" altLang="fr-FR"/>
              <a:pPr>
                <a:defRPr/>
              </a:pPr>
              <a:t>‹N°›</a:t>
            </a:fld>
            <a:endParaRPr lang="fr-BE" altLang="fr-FR"/>
          </a:p>
        </p:txBody>
      </p:sp>
    </p:spTree>
    <p:extLst>
      <p:ext uri="{BB962C8B-B14F-4D97-AF65-F5344CB8AC3E}">
        <p14:creationId xmlns:p14="http://schemas.microsoft.com/office/powerpoint/2010/main" val="612488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0260CF57-96A7-4E38-8C41-A5EDFE4C3848}" type="datetimeFigureOut">
              <a:rPr lang="fr-BE"/>
              <a:pPr>
                <a:defRPr/>
              </a:pPr>
              <a:t>9/08/2017</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AFF69F1F-B85A-44A7-B4B7-9F0D8DDE06C4}" type="slidenum">
              <a:rPr lang="fr-BE" altLang="fr-FR"/>
              <a:pPr>
                <a:defRPr/>
              </a:pPr>
              <a:t>‹N°›</a:t>
            </a:fld>
            <a:endParaRPr lang="fr-BE" altLang="fr-FR"/>
          </a:p>
        </p:txBody>
      </p:sp>
    </p:spTree>
    <p:extLst>
      <p:ext uri="{BB962C8B-B14F-4D97-AF65-F5344CB8AC3E}">
        <p14:creationId xmlns:p14="http://schemas.microsoft.com/office/powerpoint/2010/main" val="2227464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2B24EB4-7F14-4B65-BFD5-B87BA1186244}" type="slidenum">
              <a:rPr lang="fr-BE" altLang="fr-FR"/>
              <a:pPr>
                <a:spcBef>
                  <a:spcPct val="0"/>
                </a:spcBef>
              </a:pPr>
              <a:t>1</a:t>
            </a:fld>
            <a:endParaRPr lang="fr-BE" altLang="fr-FR"/>
          </a:p>
        </p:txBody>
      </p:sp>
    </p:spTree>
    <p:extLst>
      <p:ext uri="{BB962C8B-B14F-4D97-AF65-F5344CB8AC3E}">
        <p14:creationId xmlns:p14="http://schemas.microsoft.com/office/powerpoint/2010/main" val="426185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marL="457200" lvl="3" eaLnBrk="1" fontAlgn="auto" hangingPunct="1">
              <a:spcBef>
                <a:spcPts val="0"/>
              </a:spcBef>
              <a:spcAft>
                <a:spcPts val="0"/>
              </a:spcAft>
              <a:buFont typeface="Arial" pitchFamily="34" charset="0"/>
              <a:buChar char="•"/>
              <a:defRPr/>
            </a:pPr>
            <a:endParaRPr lang="fr-BE" sz="1050" dirty="0" smtClean="0">
              <a:latin typeface="Arial Narrow" pitchFamily="34" charset="0"/>
            </a:endParaRPr>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60BA6BD-0DDE-4DFA-9F1F-7267F6BE3F98}" type="slidenum">
              <a:rPr lang="fr-BE" altLang="fr-FR"/>
              <a:pPr>
                <a:spcBef>
                  <a:spcPct val="0"/>
                </a:spcBef>
              </a:pPr>
              <a:t>14</a:t>
            </a:fld>
            <a:endParaRPr lang="fr-BE" altLang="fr-FR"/>
          </a:p>
        </p:txBody>
      </p:sp>
    </p:spTree>
    <p:extLst>
      <p:ext uri="{BB962C8B-B14F-4D97-AF65-F5344CB8AC3E}">
        <p14:creationId xmlns:p14="http://schemas.microsoft.com/office/powerpoint/2010/main" val="128752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marL="457200" lvl="3" eaLnBrk="1" fontAlgn="auto" hangingPunct="1">
              <a:spcBef>
                <a:spcPts val="0"/>
              </a:spcBef>
              <a:spcAft>
                <a:spcPts val="0"/>
              </a:spcAft>
              <a:buFont typeface="Arial" pitchFamily="34" charset="0"/>
              <a:buChar char="•"/>
              <a:defRPr/>
            </a:pPr>
            <a:endParaRPr lang="fr-BE" sz="1050" dirty="0" smtClean="0">
              <a:latin typeface="Arial Narrow" pitchFamily="34" charset="0"/>
            </a:endParaRPr>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4423754-7B10-48B4-8A08-757878D4A5F5}" type="slidenum">
              <a:rPr lang="fr-BE" altLang="fr-FR"/>
              <a:pPr>
                <a:spcBef>
                  <a:spcPct val="0"/>
                </a:spcBef>
              </a:pPr>
              <a:t>16</a:t>
            </a:fld>
            <a:endParaRPr lang="fr-BE" altLang="fr-FR"/>
          </a:p>
        </p:txBody>
      </p:sp>
    </p:spTree>
    <p:extLst>
      <p:ext uri="{BB962C8B-B14F-4D97-AF65-F5344CB8AC3E}">
        <p14:creationId xmlns:p14="http://schemas.microsoft.com/office/powerpoint/2010/main" val="2095541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z="800"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224E1CA-CF9B-4938-93BF-E0C37F4F082D}" type="slidenum">
              <a:rPr lang="fr-BE" altLang="fr-FR"/>
              <a:pPr>
                <a:spcBef>
                  <a:spcPct val="0"/>
                </a:spcBef>
              </a:pPr>
              <a:t>18</a:t>
            </a:fld>
            <a:endParaRPr lang="fr-BE" altLang="fr-FR"/>
          </a:p>
        </p:txBody>
      </p:sp>
    </p:spTree>
    <p:extLst>
      <p:ext uri="{BB962C8B-B14F-4D97-AF65-F5344CB8AC3E}">
        <p14:creationId xmlns:p14="http://schemas.microsoft.com/office/powerpoint/2010/main" val="24031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805527-F94C-44EC-AD12-117E541B4936}" type="slidenum">
              <a:rPr lang="fr-BE" altLang="fr-FR"/>
              <a:pPr>
                <a:spcBef>
                  <a:spcPct val="0"/>
                </a:spcBef>
              </a:pPr>
              <a:t>19</a:t>
            </a:fld>
            <a:endParaRPr lang="fr-BE" altLang="fr-FR"/>
          </a:p>
        </p:txBody>
      </p:sp>
    </p:spTree>
    <p:extLst>
      <p:ext uri="{BB962C8B-B14F-4D97-AF65-F5344CB8AC3E}">
        <p14:creationId xmlns:p14="http://schemas.microsoft.com/office/powerpoint/2010/main" val="71730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61FB6D9-8F5A-4596-B6E4-CB857A4D0B31}" type="slidenum">
              <a:rPr lang="fr-BE" altLang="fr-FR"/>
              <a:pPr>
                <a:spcBef>
                  <a:spcPct val="0"/>
                </a:spcBef>
              </a:pPr>
              <a:t>20</a:t>
            </a:fld>
            <a:endParaRPr lang="fr-BE" altLang="fr-FR"/>
          </a:p>
        </p:txBody>
      </p:sp>
    </p:spTree>
    <p:extLst>
      <p:ext uri="{BB962C8B-B14F-4D97-AF65-F5344CB8AC3E}">
        <p14:creationId xmlns:p14="http://schemas.microsoft.com/office/powerpoint/2010/main" val="236944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418894B-F7BC-43B4-B6CC-5FA5C867764D}" type="slidenum">
              <a:rPr lang="fr-BE" altLang="fr-FR"/>
              <a:pPr>
                <a:spcBef>
                  <a:spcPct val="0"/>
                </a:spcBef>
              </a:pPr>
              <a:t>21</a:t>
            </a:fld>
            <a:endParaRPr lang="fr-BE" altLang="fr-FR"/>
          </a:p>
        </p:txBody>
      </p:sp>
    </p:spTree>
    <p:extLst>
      <p:ext uri="{BB962C8B-B14F-4D97-AF65-F5344CB8AC3E}">
        <p14:creationId xmlns:p14="http://schemas.microsoft.com/office/powerpoint/2010/main" val="158860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EDA77FC-C0B1-49C9-B147-CB3E6C74D0D8}" type="slidenum">
              <a:rPr lang="fr-BE" altLang="fr-FR"/>
              <a:pPr>
                <a:spcBef>
                  <a:spcPct val="0"/>
                </a:spcBef>
              </a:pPr>
              <a:t>2</a:t>
            </a:fld>
            <a:endParaRPr lang="fr-BE" altLang="fr-FR"/>
          </a:p>
        </p:txBody>
      </p:sp>
    </p:spTree>
    <p:extLst>
      <p:ext uri="{BB962C8B-B14F-4D97-AF65-F5344CB8AC3E}">
        <p14:creationId xmlns:p14="http://schemas.microsoft.com/office/powerpoint/2010/main" val="228036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FB41BC6-C167-4644-903E-51AFF62D7597}" type="slidenum">
              <a:rPr lang="fr-BE" altLang="fr-FR"/>
              <a:pPr>
                <a:spcBef>
                  <a:spcPct val="0"/>
                </a:spcBef>
              </a:pPr>
              <a:t>3</a:t>
            </a:fld>
            <a:endParaRPr lang="fr-BE" altLang="fr-FR"/>
          </a:p>
        </p:txBody>
      </p:sp>
    </p:spTree>
    <p:extLst>
      <p:ext uri="{BB962C8B-B14F-4D97-AF65-F5344CB8AC3E}">
        <p14:creationId xmlns:p14="http://schemas.microsoft.com/office/powerpoint/2010/main" val="100369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143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C56FBBB-27C8-441C-8737-3A8B69BE0121}" type="slidenum">
              <a:rPr lang="fr-BE" altLang="fr-FR"/>
              <a:pPr>
                <a:spcBef>
                  <a:spcPct val="0"/>
                </a:spcBef>
              </a:pPr>
              <a:t>4</a:t>
            </a:fld>
            <a:endParaRPr lang="fr-BE" altLang="fr-FR"/>
          </a:p>
        </p:txBody>
      </p:sp>
    </p:spTree>
    <p:extLst>
      <p:ext uri="{BB962C8B-B14F-4D97-AF65-F5344CB8AC3E}">
        <p14:creationId xmlns:p14="http://schemas.microsoft.com/office/powerpoint/2010/main" val="61273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0F1CA90-B41D-471F-B4CF-77C4CCE03378}" type="slidenum">
              <a:rPr lang="fr-BE" altLang="fr-FR"/>
              <a:pPr>
                <a:spcBef>
                  <a:spcPct val="0"/>
                </a:spcBef>
              </a:pPr>
              <a:t>7</a:t>
            </a:fld>
            <a:endParaRPr lang="fr-BE" altLang="fr-FR"/>
          </a:p>
        </p:txBody>
      </p:sp>
    </p:spTree>
    <p:extLst>
      <p:ext uri="{BB962C8B-B14F-4D97-AF65-F5344CB8AC3E}">
        <p14:creationId xmlns:p14="http://schemas.microsoft.com/office/powerpoint/2010/main" val="45716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6873FAD-F6CA-42A3-9793-F5A0375669B5}" type="slidenum">
              <a:rPr lang="fr-BE" altLang="fr-FR"/>
              <a:pPr>
                <a:spcBef>
                  <a:spcPct val="0"/>
                </a:spcBef>
              </a:pPr>
              <a:t>8</a:t>
            </a:fld>
            <a:endParaRPr lang="fr-BE" altLang="fr-FR"/>
          </a:p>
        </p:txBody>
      </p:sp>
    </p:spTree>
    <p:extLst>
      <p:ext uri="{BB962C8B-B14F-4D97-AF65-F5344CB8AC3E}">
        <p14:creationId xmlns:p14="http://schemas.microsoft.com/office/powerpoint/2010/main" val="33823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9343344-B404-4949-8287-C93E9A77576B}" type="slidenum">
              <a:rPr lang="fr-BE" altLang="fr-FR">
                <a:solidFill>
                  <a:srgbClr val="000000"/>
                </a:solidFill>
              </a:rPr>
              <a:pPr>
                <a:spcBef>
                  <a:spcPct val="0"/>
                </a:spcBef>
              </a:pPr>
              <a:t>11</a:t>
            </a:fld>
            <a:endParaRPr lang="fr-BE" altLang="fr-FR">
              <a:solidFill>
                <a:srgbClr val="000000"/>
              </a:solidFill>
            </a:endParaRPr>
          </a:p>
        </p:txBody>
      </p:sp>
    </p:spTree>
    <p:extLst>
      <p:ext uri="{BB962C8B-B14F-4D97-AF65-F5344CB8AC3E}">
        <p14:creationId xmlns:p14="http://schemas.microsoft.com/office/powerpoint/2010/main" val="7264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F8B7CDE-40F8-4039-816C-3776EA7BA9EF}" type="slidenum">
              <a:rPr lang="fr-BE" altLang="fr-FR"/>
              <a:pPr>
                <a:spcBef>
                  <a:spcPct val="0"/>
                </a:spcBef>
              </a:pPr>
              <a:t>12</a:t>
            </a:fld>
            <a:endParaRPr lang="fr-BE" altLang="fr-FR"/>
          </a:p>
        </p:txBody>
      </p:sp>
    </p:spTree>
    <p:extLst>
      <p:ext uri="{BB962C8B-B14F-4D97-AF65-F5344CB8AC3E}">
        <p14:creationId xmlns:p14="http://schemas.microsoft.com/office/powerpoint/2010/main" val="168138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856E731-A6CE-4B2B-8596-082556B8EA2F}" type="slidenum">
              <a:rPr lang="fr-BE" altLang="fr-FR"/>
              <a:pPr>
                <a:spcBef>
                  <a:spcPct val="0"/>
                </a:spcBef>
              </a:pPr>
              <a:t>13</a:t>
            </a:fld>
            <a:endParaRPr lang="fr-BE" altLang="fr-FR"/>
          </a:p>
        </p:txBody>
      </p:sp>
    </p:spTree>
    <p:extLst>
      <p:ext uri="{BB962C8B-B14F-4D97-AF65-F5344CB8AC3E}">
        <p14:creationId xmlns:p14="http://schemas.microsoft.com/office/powerpoint/2010/main" val="15333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en-US"/>
          </a:p>
        </p:txBody>
      </p:sp>
    </p:spTree>
    <p:extLst>
      <p:ext uri="{BB962C8B-B14F-4D97-AF65-F5344CB8AC3E}">
        <p14:creationId xmlns:p14="http://schemas.microsoft.com/office/powerpoint/2010/main" val="5269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80513" cy="697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93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90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mn-ea"/>
                <a:cs typeface="Arial" charset="0"/>
              </a:defRPr>
            </a:lvl1pPr>
          </a:lstStyle>
          <a:p>
            <a:pPr>
              <a:defRPr/>
            </a:pPr>
            <a:fld id="{ABB61F3B-EE2B-4D63-8413-A492E7B2B751}" type="datetimeFigureOut">
              <a:rPr lang="fr-BE"/>
              <a:pPr>
                <a:defRPr/>
              </a:pPr>
              <a:t>9/08/2017</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cs typeface="Arial" panose="020B0604020202020204" pitchFamily="34" charset="0"/>
              </a:defRPr>
            </a:lvl1pPr>
          </a:lstStyle>
          <a:p>
            <a:pPr>
              <a:defRPr/>
            </a:pPr>
            <a:fld id="{6FE4AE60-7055-4AFF-A701-170591AD321E}" type="slidenum">
              <a:rPr lang="fr-BE" altLang="fr-FR"/>
              <a:pPr>
                <a:defRPr/>
              </a:pPr>
              <a:t>‹N°›</a:t>
            </a:fld>
            <a:endParaRPr lang="fr-BE" altLang="fr-FR"/>
          </a:p>
        </p:txBody>
      </p:sp>
    </p:spTree>
    <p:extLst>
      <p:ext uri="{BB962C8B-B14F-4D97-AF65-F5344CB8AC3E}">
        <p14:creationId xmlns:p14="http://schemas.microsoft.com/office/powerpoint/2010/main" val="301538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BE"/>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mn-ea"/>
                <a:cs typeface="Arial" charset="0"/>
              </a:defRPr>
            </a:lvl1pPr>
          </a:lstStyle>
          <a:p>
            <a:pPr>
              <a:defRPr/>
            </a:pPr>
            <a:fld id="{D3CFD951-61D3-4743-B16F-EC2C20868BD7}" type="datetimeFigureOut">
              <a:rPr lang="fr-BE"/>
              <a:pPr>
                <a:defRPr/>
              </a:pPr>
              <a:t>9/08/2017</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mn-ea"/>
                <a:cs typeface="Arial" charset="0"/>
              </a:defRPr>
            </a:lvl1pPr>
          </a:lstStyle>
          <a:p>
            <a:pPr>
              <a:defRPr/>
            </a:pPr>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cs typeface="Arial" panose="020B0604020202020204" pitchFamily="34" charset="0"/>
              </a:defRPr>
            </a:lvl1pPr>
          </a:lstStyle>
          <a:p>
            <a:pPr>
              <a:defRPr/>
            </a:pPr>
            <a:fld id="{001D7A79-3FEE-431A-8237-7D533F6A5220}" type="slidenum">
              <a:rPr lang="fr-BE" altLang="fr-FR"/>
              <a:pPr>
                <a:defRPr/>
              </a:pPr>
              <a:t>‹N°›</a:t>
            </a:fld>
            <a:endParaRPr lang="fr-BE" altLang="fr-FR"/>
          </a:p>
        </p:txBody>
      </p:sp>
    </p:spTree>
    <p:extLst>
      <p:ext uri="{BB962C8B-B14F-4D97-AF65-F5344CB8AC3E}">
        <p14:creationId xmlns:p14="http://schemas.microsoft.com/office/powerpoint/2010/main" val="109572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3"/>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950" y="-127000"/>
            <a:ext cx="93599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1" r:id="rId2"/>
    <p:sldLayoutId id="2147483750" r:id="rId3"/>
    <p:sldLayoutId id="2147483752" r:id="rId4"/>
    <p:sldLayoutId id="2147483753" r:id="rId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2pPr>
      <a:lvl3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3pPr>
      <a:lvl4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4pPr>
      <a:lvl5pPr algn="ctr" rtl="0" eaLnBrk="0" fontAlgn="base" hangingPunct="0">
        <a:spcBef>
          <a:spcPct val="0"/>
        </a:spcBef>
        <a:spcAft>
          <a:spcPct val="0"/>
        </a:spcAft>
        <a:defRPr sz="4400">
          <a:solidFill>
            <a:schemeClr val="tx2"/>
          </a:solidFill>
          <a:latin typeface="Lucida Grande" pitchFamily="112"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Lucida Grande" pitchFamily="112" charset="0"/>
          <a:ea typeface="ヒラギノ角ゴ Pro W3" pitchFamily="112" charset="-128"/>
        </a:defRPr>
      </a:lvl6pPr>
      <a:lvl7pPr marL="914400" algn="ctr" rtl="0" fontAlgn="base">
        <a:spcBef>
          <a:spcPct val="0"/>
        </a:spcBef>
        <a:spcAft>
          <a:spcPct val="0"/>
        </a:spcAft>
        <a:defRPr sz="4400">
          <a:solidFill>
            <a:schemeClr val="tx2"/>
          </a:solidFill>
          <a:latin typeface="Lucida Grande" pitchFamily="112" charset="0"/>
          <a:ea typeface="ヒラギノ角ゴ Pro W3" pitchFamily="112" charset="-128"/>
        </a:defRPr>
      </a:lvl7pPr>
      <a:lvl8pPr marL="1371600" algn="ctr" rtl="0" fontAlgn="base">
        <a:spcBef>
          <a:spcPct val="0"/>
        </a:spcBef>
        <a:spcAft>
          <a:spcPct val="0"/>
        </a:spcAft>
        <a:defRPr sz="4400">
          <a:solidFill>
            <a:schemeClr val="tx2"/>
          </a:solidFill>
          <a:latin typeface="Lucida Grande" pitchFamily="112" charset="0"/>
          <a:ea typeface="ヒラギノ角ゴ Pro W3" pitchFamily="112" charset="-128"/>
        </a:defRPr>
      </a:lvl8pPr>
      <a:lvl9pPr marL="1828800" algn="ctr" rtl="0" fontAlgn="base">
        <a:spcBef>
          <a:spcPct val="0"/>
        </a:spcBef>
        <a:spcAft>
          <a:spcPct val="0"/>
        </a:spcAft>
        <a:defRPr sz="4400">
          <a:solidFill>
            <a:schemeClr val="tx2"/>
          </a:solidFill>
          <a:latin typeface="Lucida Grande" pitchFamily="112" charset="0"/>
          <a:ea typeface="ヒラギノ角ゴ Pro W3"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cvdc.be/boite-&#224;-outil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www.cvdc.be/boite&#224;outils"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mailto:m.rost@cvdc.be" TargetMode="External"/><Relationship Id="rId3" Type="http://schemas.openxmlformats.org/officeDocument/2006/relationships/hyperlink" Target="mailto:cbarette@spfb.brussels" TargetMode="External"/><Relationship Id="rId7" Type="http://schemas.openxmlformats.org/officeDocument/2006/relationships/hyperlink" Target="mailto:info@cvdc.be" TargetMode="External"/><Relationship Id="rId2" Type="http://schemas.openxmlformats.org/officeDocument/2006/relationships/hyperlink" Target="mailto:i.verbruggen@bruxellesformation.be" TargetMode="External"/><Relationship Id="rId1" Type="http://schemas.openxmlformats.org/officeDocument/2006/relationships/slideLayout" Target="../slideLayouts/slideLayout5.xml"/><Relationship Id="rId6" Type="http://schemas.openxmlformats.org/officeDocument/2006/relationships/hyperlink" Target="mailto:xavier.coppe@cdlys.be" TargetMode="External"/><Relationship Id="rId5" Type="http://schemas.openxmlformats.org/officeDocument/2006/relationships/hyperlink" Target="mailto:mathieu.gaillard@forem.be" TargetMode="External"/><Relationship Id="rId4" Type="http://schemas.openxmlformats.org/officeDocument/2006/relationships/hyperlink" Target="mailto:laurie.germaux@ifapme.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cvdc.be/avantages-du-titre-candidat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cvdc.be/avantages-employeur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3"/>
          <p:cNvSpPr txBox="1">
            <a:spLocks noChangeArrowheads="1"/>
          </p:cNvSpPr>
          <p:nvPr/>
        </p:nvSpPr>
        <p:spPr bwMode="auto">
          <a:xfrm>
            <a:off x="1209676" y="2852936"/>
            <a:ext cx="7489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fr-BE" altLang="fr-FR" sz="3200" b="1" dirty="0">
                <a:latin typeface="Arial Narrow" panose="020B0606020202030204" pitchFamily="34" charset="0"/>
              </a:rPr>
              <a:t>La délivrance des Titres de validation via le processus de Reconnaissance des Acquis de Formation	= </a:t>
            </a:r>
            <a:r>
              <a:rPr lang="fr-BE" altLang="fr-FR" sz="3200" b="1" i="1" dirty="0">
                <a:latin typeface="Arial Narrow" panose="020B0606020202030204" pitchFamily="34" charset="0"/>
              </a:rPr>
              <a:t>RAF</a:t>
            </a:r>
          </a:p>
        </p:txBody>
      </p:sp>
      <p:sp>
        <p:nvSpPr>
          <p:cNvPr id="7171" name="ZoneTexte 8"/>
          <p:cNvSpPr txBox="1">
            <a:spLocks noChangeArrowheads="1"/>
          </p:cNvSpPr>
          <p:nvPr/>
        </p:nvSpPr>
        <p:spPr bwMode="auto">
          <a:xfrm>
            <a:off x="6156176" y="4581128"/>
            <a:ext cx="2625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lgn="ctr" eaLnBrk="1" hangingPunct="1"/>
            <a:r>
              <a:rPr lang="fr-BE" altLang="fr-FR" b="1" dirty="0" smtClean="0">
                <a:solidFill>
                  <a:srgbClr val="C00000"/>
                </a:solidFill>
                <a:latin typeface="Arial Narrow" panose="020B0606020202030204" pitchFamily="34" charset="0"/>
              </a:rPr>
              <a:t>Août 2017</a:t>
            </a:r>
            <a:endParaRPr lang="fr-BE" altLang="fr-FR" b="1" dirty="0">
              <a:solidFill>
                <a:srgbClr val="C00000"/>
              </a:solidFill>
              <a:latin typeface="Arial Narrow" panose="020B0606020202030204" pitchFamily="34" charset="0"/>
            </a:endParaRPr>
          </a:p>
          <a:p>
            <a:pPr algn="ctr" eaLnBrk="1" hangingPunct="1"/>
            <a:r>
              <a:rPr lang="fr-BE" altLang="fr-FR" i="1" dirty="0">
                <a:solidFill>
                  <a:srgbClr val="C00000"/>
                </a:solidFill>
                <a:latin typeface="Arial Narrow" panose="020B0606020202030204" pitchFamily="34" charset="0"/>
              </a:rPr>
              <a:t>Présentation complète</a:t>
            </a:r>
          </a:p>
        </p:txBody>
      </p:sp>
      <p:pic>
        <p:nvPicPr>
          <p:cNvPr id="717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656062"/>
            <a:ext cx="1143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375" y="5454448"/>
            <a:ext cx="24479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914" y="6443240"/>
            <a:ext cx="46831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5412" y="5532297"/>
            <a:ext cx="885297" cy="598363"/>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1600200"/>
            <a:ext cx="8218487" cy="4924425"/>
          </a:xfrm>
        </p:spPr>
        <p:txBody>
          <a:bodyPr/>
          <a:lstStyle/>
          <a:p>
            <a:pPr lvl="1" eaLnBrk="1" fontAlgn="auto" hangingPunct="1">
              <a:spcBef>
                <a:spcPts val="0"/>
              </a:spcBef>
              <a:spcAft>
                <a:spcPts val="0"/>
              </a:spcAft>
              <a:buFont typeface="Arial" pitchFamily="34" charset="0"/>
              <a:buChar char="•"/>
              <a:defRPr/>
            </a:pPr>
            <a:endParaRPr lang="fr-BE" sz="1600" b="1" dirty="0" smtClean="0">
              <a:solidFill>
                <a:prstClr val="black"/>
              </a:solidFill>
              <a:latin typeface="Arial Narrow" pitchFamily="34" charset="0"/>
              <a:cs typeface="Arial" charset="0"/>
            </a:endParaRPr>
          </a:p>
          <a:p>
            <a:pPr lvl="1" eaLnBrk="1" fontAlgn="auto" hangingPunct="1">
              <a:spcBef>
                <a:spcPts val="0"/>
              </a:spcBef>
              <a:spcAft>
                <a:spcPts val="0"/>
              </a:spcAft>
              <a:buFont typeface="Arial" pitchFamily="34" charset="0"/>
              <a:buChar char="•"/>
              <a:defRPr/>
            </a:pPr>
            <a:endParaRPr lang="fr-BE" sz="1600" b="1" dirty="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r>
              <a:rPr lang="fr-BE" sz="2300" b="1" dirty="0" smtClean="0">
                <a:solidFill>
                  <a:srgbClr val="C00000"/>
                </a:solidFill>
                <a:latin typeface="Arial Narrow" pitchFamily="34" charset="0"/>
                <a:cs typeface="Arial" charset="0"/>
              </a:rPr>
              <a:t> </a:t>
            </a:r>
          </a:p>
          <a:p>
            <a:pPr marL="457200" lvl="1" indent="0" eaLnBrk="1" fontAlgn="auto" hangingPunct="1">
              <a:spcBef>
                <a:spcPts val="0"/>
              </a:spcBef>
              <a:spcAft>
                <a:spcPts val="0"/>
              </a:spcAft>
              <a:buFont typeface="Arial" charset="0"/>
              <a:buNone/>
              <a:defRPr/>
            </a:pPr>
            <a:r>
              <a:rPr lang="fr-BE" sz="1200" b="1" dirty="0" smtClean="0">
                <a:solidFill>
                  <a:prstClr val="black"/>
                </a:solidFill>
                <a:latin typeface="Arial Narrow" pitchFamily="34" charset="0"/>
                <a:cs typeface="Arial" charset="0"/>
              </a:rPr>
              <a:t>	</a:t>
            </a:r>
          </a:p>
          <a:p>
            <a:pPr marL="457200" lvl="1" indent="0" eaLnBrk="1" fontAlgn="auto" hangingPunct="1">
              <a:spcBef>
                <a:spcPts val="0"/>
              </a:spcBef>
              <a:spcAft>
                <a:spcPts val="0"/>
              </a:spcAft>
              <a:buFont typeface="Arial" charset="0"/>
              <a:buNone/>
              <a:defRPr/>
            </a:pPr>
            <a:r>
              <a:rPr lang="fr-BE" sz="1200" b="1" dirty="0">
                <a:solidFill>
                  <a:prstClr val="black"/>
                </a:solidFill>
                <a:latin typeface="Arial Narrow" pitchFamily="34" charset="0"/>
                <a:cs typeface="Arial" charset="0"/>
              </a:rPr>
              <a:t>	</a:t>
            </a:r>
            <a:endParaRPr lang="fr-BE" sz="1200" b="1" dirty="0" smtClean="0">
              <a:solidFill>
                <a:prstClr val="black"/>
              </a:solidFill>
              <a:latin typeface="Arial Narrow" pitchFamily="34" charset="0"/>
              <a:cs typeface="Arial" charset="0"/>
            </a:endParaRPr>
          </a:p>
          <a:p>
            <a:pPr marL="914400" lvl="2" indent="0" eaLnBrk="1" fontAlgn="auto" hangingPunct="1">
              <a:spcBef>
                <a:spcPts val="0"/>
              </a:spcBef>
              <a:spcAft>
                <a:spcPts val="0"/>
              </a:spcAft>
              <a:buFont typeface="Arial" charset="0"/>
              <a:buNone/>
              <a:defRPr/>
            </a:pPr>
            <a:endParaRPr lang="fr-BE" sz="1200" b="1" dirty="0">
              <a:solidFill>
                <a:prstClr val="black"/>
              </a:solidFill>
              <a:latin typeface="Arial Narrow" pitchFamily="34" charset="0"/>
              <a:cs typeface="Arial" charset="0"/>
            </a:endParaRPr>
          </a:p>
          <a:p>
            <a:pPr marL="1200150" lvl="2" indent="-285750" eaLnBrk="1" fontAlgn="auto" hangingPunct="1">
              <a:spcBef>
                <a:spcPts val="0"/>
              </a:spcBef>
              <a:spcAft>
                <a:spcPts val="0"/>
              </a:spcAft>
              <a:buFont typeface="Arial" pitchFamily="34" charset="0"/>
              <a:buChar char="•"/>
              <a:defRPr/>
            </a:pPr>
            <a:endParaRPr lang="fr-BE" sz="1000" b="1" dirty="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endParaRPr lang="fr-BE" sz="1600" b="1" dirty="0">
              <a:solidFill>
                <a:prstClr val="black"/>
              </a:solidFill>
              <a:latin typeface="Arial Narrow" pitchFamily="34" charset="0"/>
              <a:cs typeface="Arial" charset="0"/>
            </a:endParaRPr>
          </a:p>
          <a:p>
            <a:pPr lvl="1" eaLnBrk="1" fontAlgn="auto" hangingPunct="1">
              <a:spcBef>
                <a:spcPts val="0"/>
              </a:spcBef>
              <a:spcAft>
                <a:spcPts val="0"/>
              </a:spcAft>
              <a:buFont typeface="Arial" pitchFamily="34" charset="0"/>
              <a:buChar char="•"/>
              <a:defRPr/>
            </a:pPr>
            <a:endParaRPr lang="fr-BE" sz="1600" b="1" dirty="0">
              <a:solidFill>
                <a:prstClr val="black"/>
              </a:solidFill>
              <a:latin typeface="Arial Narrow" pitchFamily="34" charset="0"/>
              <a:cs typeface="Arial" charset="0"/>
            </a:endParaRPr>
          </a:p>
          <a:p>
            <a:pPr>
              <a:defRPr/>
            </a:pPr>
            <a:endParaRPr lang="fr-BE" dirty="0"/>
          </a:p>
        </p:txBody>
      </p:sp>
      <p:pic>
        <p:nvPicPr>
          <p:cNvPr id="2" name="Image 1"/>
          <p:cNvPicPr>
            <a:picLocks noChangeAspect="1"/>
          </p:cNvPicPr>
          <p:nvPr/>
        </p:nvPicPr>
        <p:blipFill>
          <a:blip r:embed="rId2"/>
          <a:stretch>
            <a:fillRect/>
          </a:stretch>
        </p:blipFill>
        <p:spPr>
          <a:xfrm>
            <a:off x="261324" y="2060848"/>
            <a:ext cx="8775172" cy="4873689"/>
          </a:xfrm>
          <a:prstGeom prst="rect">
            <a:avLst/>
          </a:prstGeom>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323850" y="2719388"/>
            <a:ext cx="8688388" cy="3477875"/>
          </a:xfrm>
          <a:prstGeom prst="rect">
            <a:avLst/>
          </a:prstGeom>
          <a:noFill/>
        </p:spPr>
        <p:txBody>
          <a:bodyPr>
            <a:spAutoFit/>
          </a:bodyPr>
          <a:lstStyle/>
          <a:p>
            <a:pPr eaLnBrk="1" fontAlgn="auto" hangingPunct="1">
              <a:spcBef>
                <a:spcPts val="0"/>
              </a:spcBef>
              <a:spcAft>
                <a:spcPts val="0"/>
              </a:spcAft>
              <a:defRPr/>
            </a:pPr>
            <a:r>
              <a:rPr lang="fr-BE" sz="2000" b="1" dirty="0">
                <a:solidFill>
                  <a:prstClr val="black"/>
                </a:solidFill>
                <a:latin typeface="Arial Narrow" pitchFamily="34" charset="0"/>
                <a:ea typeface="+mn-ea"/>
                <a:cs typeface="Arial" charset="0"/>
              </a:rPr>
              <a:t>Selon nos dernières statistiques :</a:t>
            </a:r>
          </a:p>
          <a:p>
            <a:pPr marL="285750" indent="-285750" eaLnBrk="1" fontAlgn="auto" hangingPunct="1">
              <a:spcBef>
                <a:spcPts val="0"/>
              </a:spcBef>
              <a:spcAft>
                <a:spcPts val="0"/>
              </a:spcAft>
              <a:buFont typeface="Arial" pitchFamily="34" charset="0"/>
              <a:buChar char="•"/>
              <a:defRPr/>
            </a:pPr>
            <a:endParaRPr lang="fr-BE" sz="2000" b="1" dirty="0">
              <a:solidFill>
                <a:prstClr val="black"/>
              </a:solidFill>
              <a:latin typeface="Arial Narrow" pitchFamily="34" charset="0"/>
              <a:ea typeface="+mn-ea"/>
              <a:cs typeface="Arial" charset="0"/>
            </a:endParaRPr>
          </a:p>
          <a:p>
            <a:pPr marL="628650" lvl="4" indent="-171450" eaLnBrk="1" hangingPunct="1">
              <a:buFont typeface="Arial" pitchFamily="34" charset="0"/>
              <a:buChar char="•"/>
              <a:defRPr/>
            </a:pPr>
            <a:r>
              <a:rPr lang="fr-BE" sz="2000" b="1" dirty="0" smtClean="0">
                <a:solidFill>
                  <a:prstClr val="black"/>
                </a:solidFill>
                <a:latin typeface="Arial Narrow" pitchFamily="34" charset="0"/>
                <a:ea typeface="+mn-ea"/>
                <a:cs typeface="Arial" charset="0"/>
              </a:rPr>
              <a:t>65 </a:t>
            </a:r>
            <a:r>
              <a:rPr lang="fr-BE" sz="2000" b="1" dirty="0">
                <a:solidFill>
                  <a:prstClr val="black"/>
                </a:solidFill>
                <a:latin typeface="Arial Narrow" pitchFamily="34" charset="0"/>
                <a:ea typeface="+mn-ea"/>
                <a:cs typeface="Arial" charset="0"/>
              </a:rPr>
              <a:t>dossiers RAF introduits </a:t>
            </a:r>
          </a:p>
          <a:p>
            <a:pPr marL="628650" lvl="4" indent="-171450" eaLnBrk="1" hangingPunct="1">
              <a:buFont typeface="Arial" pitchFamily="34" charset="0"/>
              <a:buChar char="•"/>
              <a:defRPr/>
            </a:pPr>
            <a:endParaRPr lang="fr-BE" sz="2000" b="1" dirty="0">
              <a:solidFill>
                <a:prstClr val="black"/>
              </a:solidFill>
              <a:latin typeface="Arial Narrow" pitchFamily="34" charset="0"/>
              <a:ea typeface="+mn-ea"/>
              <a:cs typeface="Arial" charset="0"/>
            </a:endParaRPr>
          </a:p>
          <a:p>
            <a:pPr marL="628650" lvl="4" indent="-171450" eaLnBrk="1" hangingPunct="1">
              <a:buFont typeface="Arial" pitchFamily="34" charset="0"/>
              <a:buChar char="•"/>
              <a:defRPr/>
            </a:pPr>
            <a:r>
              <a:rPr lang="fr-BE" sz="2000" b="1" dirty="0" smtClean="0">
                <a:solidFill>
                  <a:prstClr val="black"/>
                </a:solidFill>
                <a:latin typeface="Arial Narrow" pitchFamily="34" charset="0"/>
                <a:ea typeface="+mn-ea"/>
                <a:cs typeface="Arial" charset="0"/>
              </a:rPr>
              <a:t>28 </a:t>
            </a:r>
            <a:r>
              <a:rPr lang="fr-BE" sz="2000" b="1" dirty="0">
                <a:solidFill>
                  <a:prstClr val="black"/>
                </a:solidFill>
                <a:latin typeface="Arial Narrow" pitchFamily="34" charset="0"/>
                <a:ea typeface="+mn-ea"/>
                <a:cs typeface="Arial" charset="0"/>
              </a:rPr>
              <a:t>métiers concernés </a:t>
            </a:r>
          </a:p>
          <a:p>
            <a:pPr marL="628650" lvl="4" indent="-171450" eaLnBrk="1" hangingPunct="1">
              <a:buFont typeface="Arial" pitchFamily="34" charset="0"/>
              <a:buChar char="•"/>
              <a:defRPr/>
            </a:pPr>
            <a:endParaRPr lang="fr-BE" sz="2000" b="1" dirty="0">
              <a:solidFill>
                <a:prstClr val="black"/>
              </a:solidFill>
              <a:latin typeface="Arial Narrow" pitchFamily="34" charset="0"/>
              <a:ea typeface="+mn-ea"/>
              <a:cs typeface="Arial" charset="0"/>
            </a:endParaRPr>
          </a:p>
          <a:p>
            <a:pPr marL="628650" lvl="4" indent="-171450" eaLnBrk="1" hangingPunct="1">
              <a:buFont typeface="Arial" pitchFamily="34" charset="0"/>
              <a:buChar char="•"/>
              <a:defRPr/>
            </a:pPr>
            <a:r>
              <a:rPr lang="fr-BE" sz="2000" b="1" dirty="0" smtClean="0">
                <a:solidFill>
                  <a:prstClr val="black"/>
                </a:solidFill>
                <a:latin typeface="Arial Narrow" pitchFamily="34" charset="0"/>
                <a:ea typeface="+mn-ea"/>
                <a:cs typeface="Arial" charset="0"/>
              </a:rPr>
              <a:t>16.852 </a:t>
            </a:r>
            <a:r>
              <a:rPr lang="fr-BE" sz="2000" b="1" dirty="0">
                <a:solidFill>
                  <a:prstClr val="black"/>
                </a:solidFill>
                <a:latin typeface="Arial Narrow" pitchFamily="34" charset="0"/>
                <a:ea typeface="+mn-ea"/>
                <a:cs typeface="Arial" charset="0"/>
              </a:rPr>
              <a:t>Titres de compétence délivrés via la </a:t>
            </a:r>
            <a:r>
              <a:rPr lang="fr-BE" sz="2000" b="1" dirty="0" smtClean="0">
                <a:solidFill>
                  <a:prstClr val="black"/>
                </a:solidFill>
                <a:latin typeface="Arial Narrow" pitchFamily="34" charset="0"/>
                <a:ea typeface="+mn-ea"/>
                <a:cs typeface="Arial" charset="0"/>
              </a:rPr>
              <a:t>RAF </a:t>
            </a:r>
            <a:r>
              <a:rPr lang="fr-BE" sz="2000" dirty="0" smtClean="0">
                <a:solidFill>
                  <a:prstClr val="black"/>
                </a:solidFill>
                <a:latin typeface="Arial Narrow" pitchFamily="34" charset="0"/>
                <a:ea typeface="+mn-ea"/>
                <a:cs typeface="Arial" charset="0"/>
              </a:rPr>
              <a:t>sur </a:t>
            </a:r>
            <a:r>
              <a:rPr lang="fr-BE" sz="2000" dirty="0">
                <a:solidFill>
                  <a:prstClr val="black"/>
                </a:solidFill>
                <a:latin typeface="Arial Narrow" pitchFamily="34" charset="0"/>
                <a:ea typeface="+mn-ea"/>
                <a:cs typeface="Arial" charset="0"/>
              </a:rPr>
              <a:t>un total de  26.480Titres</a:t>
            </a:r>
          </a:p>
          <a:p>
            <a:pPr marL="628650" lvl="4" indent="-171450" eaLnBrk="1" hangingPunct="1">
              <a:buFont typeface="Arial" pitchFamily="34" charset="0"/>
              <a:buChar char="•"/>
              <a:defRPr/>
            </a:pPr>
            <a:endParaRPr lang="fr-BE" sz="2000" dirty="0">
              <a:solidFill>
                <a:prstClr val="black"/>
              </a:solidFill>
              <a:latin typeface="Arial Narrow" pitchFamily="34" charset="0"/>
              <a:ea typeface="+mn-ea"/>
              <a:cs typeface="Arial" charset="0"/>
            </a:endParaRPr>
          </a:p>
          <a:p>
            <a:pPr marL="285750" indent="-285750" eaLnBrk="1" fontAlgn="auto" hangingPunct="1">
              <a:spcBef>
                <a:spcPts val="0"/>
              </a:spcBef>
              <a:spcAft>
                <a:spcPts val="0"/>
              </a:spcAft>
              <a:buFont typeface="Arial" pitchFamily="34" charset="0"/>
              <a:buChar char="•"/>
              <a:defRPr/>
            </a:pPr>
            <a:endParaRPr lang="fr-BE" sz="2000" b="1" dirty="0">
              <a:solidFill>
                <a:prstClr val="black"/>
              </a:solidFill>
              <a:latin typeface="Arial Narrow" pitchFamily="34" charset="0"/>
              <a:ea typeface="+mn-ea"/>
              <a:cs typeface="Arial" charset="0"/>
            </a:endParaRPr>
          </a:p>
          <a:p>
            <a:pPr eaLnBrk="1" fontAlgn="auto" hangingPunct="1">
              <a:spcBef>
                <a:spcPts val="0"/>
              </a:spcBef>
              <a:spcAft>
                <a:spcPts val="0"/>
              </a:spcAft>
              <a:defRPr/>
            </a:pPr>
            <a:r>
              <a:rPr lang="fr-BE" sz="2000" b="1" i="1" dirty="0">
                <a:solidFill>
                  <a:prstClr val="black"/>
                </a:solidFill>
                <a:latin typeface="Arial Narrow" pitchFamily="34" charset="0"/>
                <a:ea typeface="+mn-ea"/>
                <a:cs typeface="Arial" charset="0"/>
              </a:rPr>
              <a:t>Remarque : </a:t>
            </a:r>
            <a:r>
              <a:rPr lang="fr-BE" sz="2000" b="1" dirty="0" smtClean="0">
                <a:solidFill>
                  <a:prstClr val="black"/>
                </a:solidFill>
                <a:latin typeface="Arial Narrow" pitchFamily="34" charset="0"/>
                <a:ea typeface="+mn-ea"/>
                <a:cs typeface="Arial" charset="0"/>
              </a:rPr>
              <a:t>la </a:t>
            </a:r>
            <a:r>
              <a:rPr lang="fr-BE" sz="2000" b="1" dirty="0">
                <a:solidFill>
                  <a:prstClr val="black"/>
                </a:solidFill>
                <a:latin typeface="Arial Narrow" pitchFamily="34" charset="0"/>
                <a:ea typeface="+mn-ea"/>
                <a:cs typeface="Arial" charset="0"/>
              </a:rPr>
              <a:t>liste actualisée des métiers concernés par les dossiers RAF </a:t>
            </a:r>
            <a:r>
              <a:rPr lang="fr-BE" sz="2000" b="1" dirty="0" smtClean="0">
                <a:solidFill>
                  <a:prstClr val="black"/>
                </a:solidFill>
                <a:latin typeface="Arial Narrow" pitchFamily="34" charset="0"/>
                <a:ea typeface="+mn-ea"/>
                <a:cs typeface="Arial" charset="0"/>
              </a:rPr>
              <a:t>est disponible </a:t>
            </a:r>
            <a:r>
              <a:rPr lang="fr-BE" sz="2000" b="1" dirty="0">
                <a:solidFill>
                  <a:prstClr val="black"/>
                </a:solidFill>
                <a:latin typeface="Arial Narrow" pitchFamily="34" charset="0"/>
                <a:ea typeface="+mn-ea"/>
                <a:cs typeface="Arial" charset="0"/>
              </a:rPr>
              <a:t>dans notre boîte à outils sur notre site </a:t>
            </a:r>
            <a:r>
              <a:rPr lang="fr-BE" sz="2000" b="1" dirty="0">
                <a:solidFill>
                  <a:prstClr val="black"/>
                </a:solidFill>
                <a:latin typeface="Arial Narrow" pitchFamily="34" charset="0"/>
                <a:ea typeface="+mn-ea"/>
                <a:cs typeface="Arial" charset="0"/>
                <a:hlinkClick r:id="rId3"/>
              </a:rPr>
              <a:t>http://www.cvdc.be/boite-à-outils</a:t>
            </a:r>
            <a:r>
              <a:rPr lang="fr-BE" sz="2000" b="1" dirty="0">
                <a:solidFill>
                  <a:prstClr val="black"/>
                </a:solidFill>
                <a:latin typeface="Arial Narrow" pitchFamily="34" charset="0"/>
                <a:ea typeface="+mn-ea"/>
                <a:cs typeface="Arial" charset="0"/>
              </a:rPr>
              <a:t> </a:t>
            </a:r>
          </a:p>
        </p:txBody>
      </p:sp>
      <p:sp>
        <p:nvSpPr>
          <p:cNvPr id="23555" name="Rectangle 16"/>
          <p:cNvSpPr>
            <a:spLocks noChangeArrowheads="1"/>
          </p:cNvSpPr>
          <p:nvPr/>
        </p:nvSpPr>
        <p:spPr bwMode="auto">
          <a:xfrm>
            <a:off x="539750" y="2060575"/>
            <a:ext cx="847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fr-BE" altLang="fr-FR" sz="2800" b="1" dirty="0">
                <a:solidFill>
                  <a:srgbClr val="990033"/>
                </a:solidFill>
                <a:latin typeface="Arial Narrow" panose="020B0606020202030204" pitchFamily="34" charset="0"/>
              </a:rPr>
              <a:t>4. Point de situation </a:t>
            </a:r>
            <a:r>
              <a:rPr lang="fr-BE" altLang="fr-FR" sz="2800" b="1" dirty="0" smtClean="0">
                <a:solidFill>
                  <a:srgbClr val="990033"/>
                </a:solidFill>
                <a:latin typeface="Arial Narrow" panose="020B0606020202030204" pitchFamily="34" charset="0"/>
              </a:rPr>
              <a:t>(mai 2017)</a:t>
            </a:r>
            <a:endParaRPr lang="fr-BE" altLang="fr-FR" sz="2800" b="1" dirty="0">
              <a:solidFill>
                <a:srgbClr val="990033"/>
              </a:solidFill>
              <a:latin typeface="Arial Narrow" panose="020B0606020202030204" pitchFamily="34" charset="0"/>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334963" y="2781300"/>
            <a:ext cx="8351837" cy="3170238"/>
          </a:xfrm>
          <a:prstGeom prst="rect">
            <a:avLst/>
          </a:prstGeom>
          <a:noFill/>
        </p:spPr>
        <p:txBody>
          <a:bodyPr>
            <a:spAutoFit/>
          </a:bodyPr>
          <a:lstStyle/>
          <a:p>
            <a:pPr marL="285750" lvl="1"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Lancement du projet et premières avancées  : 2009-2010</a:t>
            </a:r>
          </a:p>
          <a:p>
            <a:pPr marL="285750" lvl="1" indent="-2857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mn-cs"/>
            </a:endParaRPr>
          </a:p>
          <a:p>
            <a:pPr marL="285750" lvl="1"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Expérimentation et phase pilote : Janvier – Septembre 2011</a:t>
            </a:r>
          </a:p>
          <a:p>
            <a:pPr eaLnBrk="1" fontAlgn="auto" hangingPunct="1">
              <a:spcBef>
                <a:spcPts val="0"/>
              </a:spcBef>
              <a:spcAft>
                <a:spcPts val="0"/>
              </a:spcAft>
              <a:defRPr/>
            </a:pPr>
            <a:endParaRPr lang="fr-BE" sz="2000" b="1" dirty="0">
              <a:latin typeface="Arial Narrow" pitchFamily="34" charset="0"/>
              <a:ea typeface="+mn-ea"/>
              <a:cs typeface="+mn-cs"/>
            </a:endParaRPr>
          </a:p>
          <a:p>
            <a:pPr marL="285750"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Mise en œuvre de la RAF : depuis octobre 2011 → à ce jour </a:t>
            </a:r>
          </a:p>
          <a:p>
            <a:pPr marL="285750" indent="-2857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mn-cs"/>
            </a:endParaRPr>
          </a:p>
          <a:p>
            <a:pPr eaLnBrk="1" fontAlgn="auto" hangingPunct="1">
              <a:spcBef>
                <a:spcPts val="0"/>
              </a:spcBef>
              <a:spcAft>
                <a:spcPts val="0"/>
              </a:spcAft>
              <a:defRPr/>
            </a:pPr>
            <a:endParaRPr lang="fr-BE" sz="2000" b="1" dirty="0">
              <a:latin typeface="Arial Narrow" pitchFamily="34" charset="0"/>
              <a:ea typeface="+mn-ea"/>
              <a:cs typeface="+mn-cs"/>
            </a:endParaRPr>
          </a:p>
          <a:p>
            <a:pPr eaLnBrk="1" fontAlgn="auto" hangingPunct="1">
              <a:spcBef>
                <a:spcPts val="0"/>
              </a:spcBef>
              <a:spcAft>
                <a:spcPts val="0"/>
              </a:spcAft>
              <a:defRPr/>
            </a:pPr>
            <a:r>
              <a:rPr lang="fr-BE" sz="2000" b="1" dirty="0">
                <a:latin typeface="Arial Narrow" pitchFamily="34" charset="0"/>
                <a:ea typeface="+mn-ea"/>
                <a:cs typeface="+mn-cs"/>
                <a:sym typeface="Wingdings" panose="05000000000000000000" pitchFamily="2" charset="2"/>
              </a:rPr>
              <a:t> </a:t>
            </a:r>
            <a:r>
              <a:rPr lang="fr-BE" sz="2000" b="1" dirty="0">
                <a:latin typeface="Arial Narrow" pitchFamily="34" charset="0"/>
                <a:ea typeface="+mn-ea"/>
                <a:cs typeface="+mn-cs"/>
              </a:rPr>
              <a:t>Perspectives : </a:t>
            </a:r>
            <a:r>
              <a:rPr lang="fr-BE" sz="2000" dirty="0">
                <a:latin typeface="Arial Narrow" pitchFamily="34" charset="0"/>
                <a:ea typeface="+mn-ea"/>
                <a:cs typeface="+mn-cs"/>
              </a:rPr>
              <a:t>ouverture du processus RAF aux autres Opérateurs de formation professionnelle que ceux institutionnellement présents au  CVDC qui introduisent déjà des dossiers RAF (</a:t>
            </a:r>
            <a:r>
              <a:rPr lang="fr-BE" sz="2000" i="1" dirty="0">
                <a:latin typeface="Arial Narrow" pitchFamily="34" charset="0"/>
                <a:ea typeface="+mn-ea"/>
                <a:cs typeface="+mn-cs"/>
              </a:rPr>
              <a:t>Bruxelles Formation, le </a:t>
            </a:r>
            <a:r>
              <a:rPr lang="fr-BE" sz="2000" i="1" dirty="0" err="1">
                <a:latin typeface="Arial Narrow" pitchFamily="34" charset="0"/>
                <a:ea typeface="+mn-ea"/>
                <a:cs typeface="+mn-cs"/>
              </a:rPr>
              <a:t>Forem</a:t>
            </a:r>
            <a:r>
              <a:rPr lang="fr-BE" sz="2000" i="1" dirty="0">
                <a:latin typeface="Arial Narrow" pitchFamily="34" charset="0"/>
                <a:ea typeface="+mn-ea"/>
                <a:cs typeface="+mn-cs"/>
              </a:rPr>
              <a:t>, l’IFAPME, </a:t>
            </a:r>
            <a:r>
              <a:rPr lang="fr-BE" sz="2000" i="1" dirty="0">
                <a:latin typeface="Arial Narrow" pitchFamily="34" charset="0"/>
                <a:ea typeface="+mn-ea"/>
                <a:cs typeface="Arial" charset="0"/>
              </a:rPr>
              <a:t>le SFPME</a:t>
            </a:r>
            <a:r>
              <a:rPr lang="fr-BE" sz="2000" dirty="0">
                <a:latin typeface="Arial Narrow" pitchFamily="34" charset="0"/>
                <a:ea typeface="+mn-ea"/>
                <a:cs typeface="+mn-cs"/>
              </a:rPr>
              <a:t>).</a:t>
            </a:r>
          </a:p>
        </p:txBody>
      </p:sp>
      <p:sp>
        <p:nvSpPr>
          <p:cNvPr id="4101" name="Rectangle 16"/>
          <p:cNvSpPr>
            <a:spLocks noChangeArrowheads="1"/>
          </p:cNvSpPr>
          <p:nvPr/>
        </p:nvSpPr>
        <p:spPr bwMode="auto">
          <a:xfrm>
            <a:off x="274638" y="2035175"/>
            <a:ext cx="8472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fr-BE" sz="2800" b="1" dirty="0">
                <a:solidFill>
                  <a:srgbClr val="990033"/>
                </a:solidFill>
                <a:latin typeface="Arial Narrow" pitchFamily="34" charset="0"/>
                <a:ea typeface="+mn-ea"/>
                <a:cs typeface="+mn-cs"/>
              </a:rPr>
              <a:t>5. Historique du projet </a:t>
            </a:r>
            <a:endParaRPr lang="fr-BE" sz="2800" b="1" dirty="0">
              <a:solidFill>
                <a:srgbClr val="990033"/>
              </a:solidFill>
              <a:latin typeface="Arial Narrow" pitchFamily="34" charset="0"/>
              <a:ea typeface="+mn-ea"/>
              <a:cs typeface="Arial" charset="0"/>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79388" y="2924175"/>
            <a:ext cx="8904287" cy="4094163"/>
          </a:xfrm>
          <a:prstGeom prst="rect">
            <a:avLst/>
          </a:prstGeom>
          <a:noFill/>
        </p:spPr>
        <p:txBody>
          <a:bodyPr>
            <a:spAutoFit/>
          </a:bodyPr>
          <a:lstStyle/>
          <a:p>
            <a:pPr marL="285750" lvl="1"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Le métier concerné doit être proposé au public dans au moins un Centre de validation</a:t>
            </a:r>
          </a:p>
          <a:p>
            <a:pPr marL="0" lvl="1" eaLnBrk="1" fontAlgn="auto" hangingPunct="1">
              <a:spcBef>
                <a:spcPts val="0"/>
              </a:spcBef>
              <a:spcAft>
                <a:spcPts val="0"/>
              </a:spcAft>
              <a:defRPr/>
            </a:pPr>
            <a:endParaRPr lang="fr-BE" sz="2000" b="1" dirty="0">
              <a:latin typeface="Arial Narrow" pitchFamily="34" charset="0"/>
              <a:ea typeface="+mn-ea"/>
              <a:cs typeface="+mn-cs"/>
            </a:endParaRPr>
          </a:p>
          <a:p>
            <a:pPr marL="285750" lvl="1"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L’Opérateur de formation professionnelle qui veut déposer un dossier doit avoir un système de gestion de la Qualité reconnu</a:t>
            </a:r>
          </a:p>
          <a:p>
            <a:pPr marL="0" lvl="1" eaLnBrk="1" fontAlgn="auto" hangingPunct="1">
              <a:spcBef>
                <a:spcPts val="0"/>
              </a:spcBef>
              <a:spcAft>
                <a:spcPts val="0"/>
              </a:spcAft>
              <a:defRPr/>
            </a:pPr>
            <a:r>
              <a:rPr lang="fr-BE" sz="2000" dirty="0">
                <a:latin typeface="Arial Narrow" pitchFamily="34" charset="0"/>
                <a:ea typeface="+mn-ea"/>
                <a:cs typeface="+mn-cs"/>
                <a:sym typeface="Wingdings" panose="05000000000000000000" pitchFamily="2" charset="2"/>
              </a:rPr>
              <a:t>	 </a:t>
            </a:r>
            <a:r>
              <a:rPr lang="fr-BE" sz="2000" dirty="0">
                <a:latin typeface="Arial Narrow" pitchFamily="34" charset="0"/>
                <a:ea typeface="+mn-ea"/>
                <a:cs typeface="+mn-cs"/>
              </a:rPr>
              <a:t>Cela doit permettre une confiance mutuelle entre les Opérateurs qui doivent 	également  garantir le respect de leurs engagements concernant l’évaluation des 	acquis au sein de leurs formations</a:t>
            </a:r>
          </a:p>
          <a:p>
            <a:pPr marL="285750" lvl="1" indent="-2857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mn-cs"/>
            </a:endParaRPr>
          </a:p>
          <a:p>
            <a:pPr marL="285750" lvl="1"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Le dossier de demande doit être introduit en respectant une série de principes </a:t>
            </a:r>
            <a:r>
              <a:rPr lang="fr-BE" sz="2000" dirty="0">
                <a:latin typeface="Arial Narrow" pitchFamily="34" charset="0"/>
                <a:ea typeface="+mn-ea"/>
                <a:cs typeface="+mn-cs"/>
              </a:rPr>
              <a:t>(respecter les dates de dépôt de dossier, veiller à la complétude du dossier, etc.) </a:t>
            </a:r>
            <a:r>
              <a:rPr lang="fr-BE" sz="2000" b="1" dirty="0">
                <a:latin typeface="Arial Narrow" pitchFamily="34" charset="0"/>
                <a:ea typeface="+mn-ea"/>
                <a:cs typeface="+mn-cs"/>
              </a:rPr>
              <a:t>et en offrant une </a:t>
            </a:r>
            <a:r>
              <a:rPr lang="fr-BE" sz="2000" b="1" u="sng" dirty="0">
                <a:latin typeface="Arial Narrow" pitchFamily="34" charset="0"/>
                <a:ea typeface="+mn-ea"/>
                <a:cs typeface="+mn-cs"/>
              </a:rPr>
              <a:t>transparence</a:t>
            </a:r>
            <a:r>
              <a:rPr lang="fr-BE" sz="2000" b="1" dirty="0">
                <a:latin typeface="Arial Narrow" pitchFamily="34" charset="0"/>
                <a:ea typeface="+mn-ea"/>
                <a:cs typeface="+mn-cs"/>
              </a:rPr>
              <a:t> totale vis-à-vis des épreuves prévues au cours de la formation concernée par le dossier RAF</a:t>
            </a:r>
            <a:endParaRPr lang="fr-BE" sz="2000" b="1" dirty="0">
              <a:latin typeface="Arial Narrow" pitchFamily="34" charset="0"/>
              <a:ea typeface="+mn-ea"/>
              <a:cs typeface="Arial" charset="0"/>
            </a:endParaRPr>
          </a:p>
        </p:txBody>
      </p:sp>
      <p:sp>
        <p:nvSpPr>
          <p:cNvPr id="4101" name="Rectangle 16"/>
          <p:cNvSpPr>
            <a:spLocks noChangeArrowheads="1"/>
          </p:cNvSpPr>
          <p:nvPr/>
        </p:nvSpPr>
        <p:spPr bwMode="auto">
          <a:xfrm>
            <a:off x="395288" y="2022475"/>
            <a:ext cx="8688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fr-BE" sz="2700" b="1" dirty="0">
                <a:solidFill>
                  <a:srgbClr val="990033"/>
                </a:solidFill>
                <a:latin typeface="Arial Narrow" pitchFamily="34" charset="0"/>
                <a:ea typeface="+mn-ea"/>
                <a:cs typeface="+mn-cs"/>
              </a:rPr>
              <a:t>6. Conditions pour qu’une demande de délivrance de Titre via la RAF puisse être introduite : </a:t>
            </a:r>
            <a:endParaRPr lang="fr-BE" sz="2700" b="1" dirty="0">
              <a:solidFill>
                <a:srgbClr val="990033"/>
              </a:solidFill>
              <a:latin typeface="Arial Narrow" pitchFamily="34" charset="0"/>
              <a:ea typeface="+mn-ea"/>
              <a:cs typeface="Arial" charset="0"/>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2205038"/>
            <a:ext cx="8964612" cy="4632325"/>
          </a:xfrm>
          <a:prstGeom prst="rect">
            <a:avLst/>
          </a:prstGeom>
        </p:spPr>
        <p:txBody>
          <a:bodyPr>
            <a:spAutoFit/>
          </a:bodyPr>
          <a:lstStyle/>
          <a:p>
            <a:pPr marL="0" lvl="2" eaLnBrk="1" fontAlgn="auto" hangingPunct="1">
              <a:spcBef>
                <a:spcPts val="0"/>
              </a:spcBef>
              <a:spcAft>
                <a:spcPts val="0"/>
              </a:spcAft>
              <a:defRPr/>
            </a:pPr>
            <a:r>
              <a:rPr lang="fr-BE" sz="2800" b="1" dirty="0">
                <a:solidFill>
                  <a:srgbClr val="990033"/>
                </a:solidFill>
                <a:latin typeface="Arial Narrow" pitchFamily="34" charset="0"/>
                <a:ea typeface="+mn-ea"/>
                <a:cs typeface="Arial" charset="0"/>
              </a:rPr>
              <a:t>7. La gestion des dossiers RAF</a:t>
            </a:r>
          </a:p>
          <a:p>
            <a:pPr marL="285750" indent="-285750" eaLnBrk="1" fontAlgn="auto" hangingPunct="1">
              <a:spcBef>
                <a:spcPts val="0"/>
              </a:spcBef>
              <a:spcAft>
                <a:spcPts val="0"/>
              </a:spcAft>
              <a:buFont typeface="Arial" pitchFamily="34" charset="0"/>
              <a:buChar char="•"/>
              <a:defRPr/>
            </a:pPr>
            <a:endParaRPr lang="fr-BE" sz="900" b="1" dirty="0">
              <a:latin typeface="Arial Narrow" pitchFamily="34" charset="0"/>
              <a:ea typeface="+mn-ea"/>
              <a:cs typeface="+mn-cs"/>
            </a:endParaRPr>
          </a:p>
          <a:p>
            <a:pPr eaLnBrk="1" fontAlgn="auto" hangingPunct="1">
              <a:spcBef>
                <a:spcPts val="0"/>
              </a:spcBef>
              <a:spcAft>
                <a:spcPts val="0"/>
              </a:spcAft>
              <a:defRPr/>
            </a:pPr>
            <a:r>
              <a:rPr lang="fr-BE" sz="2000" b="1" u="sng" dirty="0">
                <a:solidFill>
                  <a:srgbClr val="990033"/>
                </a:solidFill>
                <a:latin typeface="Arial Narrow" pitchFamily="34" charset="0"/>
                <a:ea typeface="+mn-ea"/>
                <a:cs typeface="+mn-cs"/>
              </a:rPr>
              <a:t>7.1 Principes de base</a:t>
            </a:r>
          </a:p>
          <a:p>
            <a:pPr marL="285750" indent="-2857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mn-cs"/>
            </a:endParaRPr>
          </a:p>
          <a:p>
            <a:pPr marL="628650" lvl="4" indent="-1714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Arial" charset="0"/>
              </a:rPr>
              <a:t>Une démarche volontaire de l’Opérateur  au travers d’un </a:t>
            </a:r>
            <a:r>
              <a:rPr lang="fr-BE" sz="2000" b="1" i="1" dirty="0">
                <a:solidFill>
                  <a:schemeClr val="accent2">
                    <a:lumMod val="75000"/>
                  </a:schemeClr>
                </a:solidFill>
                <a:latin typeface="Arial Narrow" pitchFamily="34" charset="0"/>
                <a:ea typeface="+mn-ea"/>
                <a:cs typeface="Arial" charset="0"/>
              </a:rPr>
              <a:t>dossier de demande  </a:t>
            </a:r>
          </a:p>
          <a:p>
            <a:pPr marL="457200" lvl="4" eaLnBrk="1" fontAlgn="auto" hangingPunct="1">
              <a:spcBef>
                <a:spcPts val="0"/>
              </a:spcBef>
              <a:spcAft>
                <a:spcPts val="0"/>
              </a:spcAft>
              <a:defRPr/>
            </a:pPr>
            <a:r>
              <a:rPr lang="fr-BE" sz="2000" i="1" dirty="0">
                <a:latin typeface="Arial Narrow" pitchFamily="34" charset="0"/>
                <a:ea typeface="+mn-ea"/>
                <a:cs typeface="Arial" charset="0"/>
              </a:rPr>
              <a:t>(maximum 2 dossiers par opérateur par session)</a:t>
            </a:r>
          </a:p>
          <a:p>
            <a:pPr marL="628650" lvl="4" indent="-1714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Arial" charset="0"/>
              </a:rPr>
              <a:t>Une analyse inter-opérateur grâce au </a:t>
            </a:r>
            <a:r>
              <a:rPr lang="fr-BE" sz="2000" b="1" i="1" dirty="0">
                <a:solidFill>
                  <a:schemeClr val="accent2">
                    <a:lumMod val="75000"/>
                  </a:schemeClr>
                </a:solidFill>
                <a:latin typeface="Arial Narrow" pitchFamily="34" charset="0"/>
                <a:ea typeface="+mn-ea"/>
                <a:cs typeface="Arial" charset="0"/>
              </a:rPr>
              <a:t>dossier d’analyse </a:t>
            </a:r>
          </a:p>
          <a:p>
            <a:pPr marL="457200" lvl="4" eaLnBrk="1" fontAlgn="auto" hangingPunct="1">
              <a:spcBef>
                <a:spcPts val="0"/>
              </a:spcBef>
              <a:spcAft>
                <a:spcPts val="0"/>
              </a:spcAft>
              <a:defRPr/>
            </a:pPr>
            <a:r>
              <a:rPr lang="fr-BE" sz="2000" i="1" dirty="0">
                <a:latin typeface="Arial Narrow" pitchFamily="34" charset="0"/>
                <a:ea typeface="+mn-ea"/>
                <a:cs typeface="Arial" charset="0"/>
              </a:rPr>
              <a:t>(analyse d’abord par la </a:t>
            </a:r>
            <a:r>
              <a:rPr lang="fr-BE" sz="2000" i="1" dirty="0" err="1">
                <a:latin typeface="Arial Narrow" pitchFamily="34" charset="0"/>
                <a:ea typeface="+mn-ea"/>
                <a:cs typeface="Arial" charset="0"/>
              </a:rPr>
              <a:t>Celex</a:t>
            </a:r>
            <a:r>
              <a:rPr lang="fr-BE" sz="2000" i="1" dirty="0">
                <a:latin typeface="Arial Narrow" pitchFamily="34" charset="0"/>
                <a:ea typeface="+mn-ea"/>
                <a:cs typeface="Arial" charset="0"/>
              </a:rPr>
              <a:t> ensuite par </a:t>
            </a:r>
            <a:r>
              <a:rPr lang="fr-BE" sz="2000" i="1" u="sng" dirty="0">
                <a:latin typeface="Arial Narrow" pitchFamily="34" charset="0"/>
                <a:ea typeface="+mn-ea"/>
                <a:cs typeface="Arial" charset="0"/>
              </a:rPr>
              <a:t>tous</a:t>
            </a:r>
            <a:r>
              <a:rPr lang="fr-BE" sz="2000" i="1" dirty="0">
                <a:latin typeface="Arial Narrow" pitchFamily="34" charset="0"/>
                <a:ea typeface="+mn-ea"/>
                <a:cs typeface="Arial" charset="0"/>
              </a:rPr>
              <a:t> les autres opérateurs)</a:t>
            </a:r>
            <a:endParaRPr lang="fr-BE" sz="2000" i="1" dirty="0">
              <a:solidFill>
                <a:schemeClr val="accent2">
                  <a:lumMod val="75000"/>
                </a:schemeClr>
              </a:solidFill>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Arial" charset="0"/>
              </a:rPr>
              <a:t>Œuvrer en amont pour faciliter les discussions et les prises de décision</a:t>
            </a:r>
          </a:p>
          <a:p>
            <a:pPr marL="628650" lvl="4" indent="-1714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Arial" charset="0"/>
              </a:rPr>
              <a:t>Travailler en toute transparence dans une zone de confiance </a:t>
            </a:r>
          </a:p>
          <a:p>
            <a:pPr marL="457200" lvl="4" eaLnBrk="1" fontAlgn="auto" hangingPunct="1">
              <a:spcBef>
                <a:spcPts val="0"/>
              </a:spcBef>
              <a:spcAft>
                <a:spcPts val="0"/>
              </a:spcAft>
              <a:defRPr/>
            </a:pPr>
            <a:endParaRPr lang="fr-BE" sz="2000" b="1" dirty="0">
              <a:latin typeface="Arial Narrow" pitchFamily="34" charset="0"/>
              <a:ea typeface="+mn-ea"/>
              <a:cs typeface="Arial" charset="0"/>
            </a:endParaRPr>
          </a:p>
          <a:p>
            <a:pPr marL="457200" lvl="4" eaLnBrk="1" fontAlgn="auto" hangingPunct="1">
              <a:spcBef>
                <a:spcPts val="0"/>
              </a:spcBef>
              <a:spcAft>
                <a:spcPts val="0"/>
              </a:spcAft>
              <a:defRPr/>
            </a:pPr>
            <a:endParaRPr lang="fr-BE" b="1" dirty="0">
              <a:latin typeface="Arial Narrow" pitchFamily="34" charset="0"/>
              <a:ea typeface="+mn-ea"/>
              <a:cs typeface="Arial" charset="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288" y="2349500"/>
            <a:ext cx="8291512" cy="3776663"/>
          </a:xfrm>
        </p:spPr>
        <p:txBody>
          <a:bodyPr/>
          <a:lstStyle/>
          <a:p>
            <a:pPr marL="0" lvl="2" indent="0" fontAlgn="auto">
              <a:spcBef>
                <a:spcPts val="0"/>
              </a:spcBef>
              <a:spcAft>
                <a:spcPts val="0"/>
              </a:spcAft>
              <a:buFontTx/>
              <a:buNone/>
              <a:defRPr/>
            </a:pPr>
            <a:r>
              <a:rPr lang="fr-BE" sz="2000" b="1" u="sng" dirty="0" smtClean="0">
                <a:solidFill>
                  <a:srgbClr val="990033"/>
                </a:solidFill>
                <a:latin typeface="Arial Narrow" pitchFamily="34" charset="0"/>
              </a:rPr>
              <a:t>7.2 Déroulement </a:t>
            </a:r>
            <a:r>
              <a:rPr lang="fr-BE" sz="2000" b="1" u="sng" dirty="0">
                <a:solidFill>
                  <a:srgbClr val="990033"/>
                </a:solidFill>
                <a:latin typeface="Arial Narrow" pitchFamily="34" charset="0"/>
              </a:rPr>
              <a:t>de l’instruction des dossiers RAF</a:t>
            </a:r>
          </a:p>
          <a:p>
            <a:pPr marL="0" lvl="2" indent="-285750" fontAlgn="auto">
              <a:spcBef>
                <a:spcPts val="0"/>
              </a:spcBef>
              <a:spcAft>
                <a:spcPts val="0"/>
              </a:spcAft>
              <a:buFont typeface="Arial" pitchFamily="34" charset="0"/>
              <a:buChar char="•"/>
              <a:defRPr/>
            </a:pPr>
            <a:endParaRPr lang="fr-BE" sz="1600" b="1" dirty="0">
              <a:latin typeface="Arial Narrow" pitchFamily="34" charset="0"/>
            </a:endParaRPr>
          </a:p>
          <a:p>
            <a:pPr indent="-1200150" fontAlgn="auto">
              <a:spcBef>
                <a:spcPts val="0"/>
              </a:spcBef>
              <a:spcAft>
                <a:spcPts val="0"/>
              </a:spcAft>
              <a:buFont typeface="Arial" pitchFamily="34" charset="0"/>
              <a:buChar char="•"/>
              <a:defRPr/>
            </a:pPr>
            <a:endParaRPr lang="fr-BE" sz="1600" b="1" dirty="0">
              <a:latin typeface="Arial Narrow" pitchFamily="34" charset="0"/>
            </a:endParaRPr>
          </a:p>
          <a:p>
            <a:pPr marL="0" lvl="2" indent="-285750" fontAlgn="auto">
              <a:spcBef>
                <a:spcPts val="0"/>
              </a:spcBef>
              <a:spcAft>
                <a:spcPts val="0"/>
              </a:spcAft>
              <a:buFont typeface="Arial" pitchFamily="34" charset="0"/>
              <a:buChar char="•"/>
              <a:defRPr/>
            </a:pPr>
            <a:endParaRPr lang="fr-BE" sz="1600" b="1" dirty="0">
              <a:latin typeface="Arial Narrow" pitchFamily="34" charset="0"/>
            </a:endParaRPr>
          </a:p>
          <a:p>
            <a:pPr marL="0" lvl="2" indent="-285750" fontAlgn="auto">
              <a:spcBef>
                <a:spcPts val="0"/>
              </a:spcBef>
              <a:spcAft>
                <a:spcPts val="0"/>
              </a:spcAft>
              <a:buFont typeface="Arial" pitchFamily="34" charset="0"/>
              <a:buChar char="•"/>
              <a:defRPr/>
            </a:pPr>
            <a:endParaRPr lang="fr-BE" sz="1600" b="1" dirty="0">
              <a:latin typeface="Arial Narrow" pitchFamily="34" charset="0"/>
            </a:endParaRPr>
          </a:p>
          <a:p>
            <a:pPr marL="0" lvl="2" indent="-285750" fontAlgn="auto">
              <a:spcBef>
                <a:spcPts val="0"/>
              </a:spcBef>
              <a:spcAft>
                <a:spcPts val="0"/>
              </a:spcAft>
              <a:buFont typeface="Arial" pitchFamily="34" charset="0"/>
              <a:buChar char="•"/>
              <a:defRPr/>
            </a:pPr>
            <a:endParaRPr lang="fr-BE" sz="1600" b="1" dirty="0">
              <a:latin typeface="Arial Narrow" pitchFamily="34" charset="0"/>
            </a:endParaRPr>
          </a:p>
          <a:p>
            <a:pPr marL="457200" lvl="4" fontAlgn="auto">
              <a:spcBef>
                <a:spcPts val="0"/>
              </a:spcBef>
              <a:spcAft>
                <a:spcPts val="0"/>
              </a:spcAft>
              <a:defRPr/>
            </a:pPr>
            <a:endParaRPr lang="fr-BE" sz="1000" b="1" dirty="0">
              <a:latin typeface="Arial Narrow" pitchFamily="34" charset="0"/>
            </a:endParaRPr>
          </a:p>
          <a:p>
            <a:pPr marL="628650" lvl="4" indent="-171450" fontAlgn="auto">
              <a:spcBef>
                <a:spcPts val="0"/>
              </a:spcBef>
              <a:spcAft>
                <a:spcPts val="0"/>
              </a:spcAft>
              <a:buFont typeface="Arial" pitchFamily="34" charset="0"/>
              <a:buChar char="•"/>
              <a:defRPr/>
            </a:pPr>
            <a:endParaRPr lang="fr-BE" sz="1000" b="1" dirty="0">
              <a:latin typeface="Arial Narrow" pitchFamily="34" charset="0"/>
            </a:endParaRPr>
          </a:p>
          <a:p>
            <a:pPr marL="1200150" lvl="3" indent="-285750" fontAlgn="auto">
              <a:spcBef>
                <a:spcPts val="0"/>
              </a:spcBef>
              <a:spcAft>
                <a:spcPts val="0"/>
              </a:spcAft>
              <a:buFont typeface="Arial" pitchFamily="34" charset="0"/>
              <a:buChar char="•"/>
              <a:defRPr/>
            </a:pPr>
            <a:endParaRPr lang="fr-BE" sz="1200" b="1" dirty="0">
              <a:latin typeface="Arial Narrow" pitchFamily="34" charset="0"/>
            </a:endParaRPr>
          </a:p>
          <a:p>
            <a:pPr marL="285750" lvl="2" indent="-285750" fontAlgn="auto">
              <a:spcBef>
                <a:spcPts val="0"/>
              </a:spcBef>
              <a:spcAft>
                <a:spcPts val="0"/>
              </a:spcAft>
              <a:buFont typeface="Arial" pitchFamily="34" charset="0"/>
              <a:buChar char="•"/>
              <a:defRPr/>
            </a:pPr>
            <a:endParaRPr lang="fr-BE" sz="1600" b="1" dirty="0">
              <a:latin typeface="Arial Narrow" pitchFamily="34" charset="0"/>
            </a:endParaRPr>
          </a:p>
          <a:p>
            <a:pPr>
              <a:defRPr/>
            </a:pPr>
            <a:endParaRPr lang="fr-BE" dirty="0"/>
          </a:p>
        </p:txBody>
      </p:sp>
      <p:pic>
        <p:nvPicPr>
          <p:cNvPr id="3174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3500438"/>
            <a:ext cx="80899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1416050" y="1458913"/>
            <a:ext cx="6854825" cy="3262312"/>
          </a:xfrm>
          <a:prstGeom prst="rect">
            <a:avLst/>
          </a:prstGeom>
          <a:noFill/>
        </p:spPr>
        <p:txBody>
          <a:bodyPr>
            <a:spAutoFit/>
          </a:bodyPr>
          <a:lstStyle/>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600" b="1" dirty="0">
              <a:solidFill>
                <a:srgbClr val="C00000"/>
              </a:solidFill>
              <a:latin typeface="Arial Narrow" pitchFamily="34" charset="0"/>
              <a:ea typeface="+mn-ea"/>
              <a:cs typeface="+mn-cs"/>
            </a:endParaRPr>
          </a:p>
          <a:p>
            <a:pPr marL="0" lvl="2" indent="-285750" eaLnBrk="1" fontAlgn="auto" hangingPunct="1">
              <a:spcBef>
                <a:spcPts val="0"/>
              </a:spcBef>
              <a:spcAft>
                <a:spcPts val="0"/>
              </a:spcAft>
              <a:defRPr/>
            </a:pPr>
            <a:endParaRPr lang="fr-BE" sz="1400" b="1" dirty="0">
              <a:latin typeface="Arial Narrow" pitchFamily="34" charset="0"/>
              <a:ea typeface="+mn-ea"/>
              <a:cs typeface="+mn-cs"/>
            </a:endParaRPr>
          </a:p>
        </p:txBody>
      </p:sp>
      <p:sp>
        <p:nvSpPr>
          <p:cNvPr id="2" name="Rectangle 1"/>
          <p:cNvSpPr/>
          <p:nvPr/>
        </p:nvSpPr>
        <p:spPr>
          <a:xfrm>
            <a:off x="273050" y="2420938"/>
            <a:ext cx="8640763" cy="3816350"/>
          </a:xfrm>
          <a:prstGeom prst="rect">
            <a:avLst/>
          </a:prstGeom>
        </p:spPr>
        <p:txBody>
          <a:bodyPr>
            <a:spAutoFit/>
          </a:bodyPr>
          <a:lstStyle/>
          <a:p>
            <a:pPr marL="0" lvl="2" indent="-285750" eaLnBrk="1" fontAlgn="auto" hangingPunct="1">
              <a:spcBef>
                <a:spcPts val="0"/>
              </a:spcBef>
              <a:spcAft>
                <a:spcPts val="0"/>
              </a:spcAft>
              <a:buFont typeface="Arial" pitchFamily="34" charset="0"/>
              <a:buChar char="•"/>
              <a:defRPr/>
            </a:pPr>
            <a:endParaRPr lang="fr-BE" sz="800" b="1" dirty="0">
              <a:latin typeface="Arial Narrow" pitchFamily="34" charset="0"/>
              <a:ea typeface="+mn-ea"/>
              <a:cs typeface="Arial" charset="0"/>
            </a:endParaRPr>
          </a:p>
          <a:p>
            <a:pPr marL="0" lvl="2" eaLnBrk="1" fontAlgn="auto" hangingPunct="1">
              <a:spcBef>
                <a:spcPts val="0"/>
              </a:spcBef>
              <a:spcAft>
                <a:spcPts val="0"/>
              </a:spcAft>
              <a:defRPr/>
            </a:pPr>
            <a:r>
              <a:rPr lang="fr-BE" sz="2000" b="1" u="sng" dirty="0">
                <a:solidFill>
                  <a:srgbClr val="990033"/>
                </a:solidFill>
                <a:latin typeface="Arial Narrow" pitchFamily="34" charset="0"/>
                <a:ea typeface="+mn-ea"/>
                <a:cs typeface="Arial" charset="0"/>
              </a:rPr>
              <a:t>7.3 Gestion des dossiers RAF</a:t>
            </a:r>
            <a:endParaRPr lang="fr-BE" sz="2000" b="1" dirty="0">
              <a:solidFill>
                <a:srgbClr val="990033"/>
              </a:solidFill>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endParaRPr lang="fr-BE" b="1"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Arial" charset="0"/>
              </a:rPr>
              <a:t>3 sessions par  an </a:t>
            </a:r>
            <a:r>
              <a:rPr lang="fr-BE" sz="2000" dirty="0">
                <a:latin typeface="Arial Narrow" pitchFamily="34" charset="0"/>
                <a:ea typeface="+mn-ea"/>
                <a:cs typeface="Arial" charset="0"/>
              </a:rPr>
              <a:t>→ calendrier contraignant → importance de respecter les délais</a:t>
            </a:r>
          </a:p>
          <a:p>
            <a:pPr marL="628650" lvl="4" indent="-171450" eaLnBrk="1" fontAlgn="auto" hangingPunct="1">
              <a:spcBef>
                <a:spcPts val="0"/>
              </a:spcBef>
              <a:spcAft>
                <a:spcPts val="0"/>
              </a:spcAft>
              <a:buFont typeface="Arial" pitchFamily="34" charset="0"/>
              <a:buChar char="•"/>
              <a:defRPr/>
            </a:pPr>
            <a:endParaRPr lang="fr-BE" sz="2000"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BE" sz="2000" dirty="0">
                <a:latin typeface="Arial Narrow" pitchFamily="34" charset="0"/>
                <a:ea typeface="+mn-ea"/>
                <a:cs typeface="Arial" charset="0"/>
              </a:rPr>
              <a:t>Bien construire son dossier : pertinence de la demande de RAF, clarté des correspondances, soin dans la rédaction, réponses adaptées</a:t>
            </a:r>
          </a:p>
          <a:p>
            <a:pPr marL="628650" lvl="4" indent="-171450" eaLnBrk="1" fontAlgn="auto" hangingPunct="1">
              <a:spcBef>
                <a:spcPts val="0"/>
              </a:spcBef>
              <a:spcAft>
                <a:spcPts val="0"/>
              </a:spcAft>
              <a:buFont typeface="Arial" pitchFamily="34" charset="0"/>
              <a:buChar char="•"/>
              <a:defRPr/>
            </a:pPr>
            <a:endParaRPr lang="fr-BE" sz="2000"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BE" sz="2000" dirty="0">
                <a:latin typeface="Arial Narrow" pitchFamily="34" charset="0"/>
                <a:ea typeface="+mn-ea"/>
                <a:cs typeface="Arial" charset="0"/>
              </a:rPr>
              <a:t>Importance de tenir à jour toutes les informations et les relayer </a:t>
            </a:r>
            <a:r>
              <a:rPr lang="fr-BE" sz="2000" i="1" dirty="0">
                <a:latin typeface="Arial Narrow" pitchFamily="34" charset="0"/>
                <a:ea typeface="+mn-ea"/>
                <a:cs typeface="Arial" charset="0"/>
              </a:rPr>
              <a:t>(par exemple : dès qu’il y a une modification dans un référentiel</a:t>
            </a:r>
            <a:r>
              <a:rPr lang="fr-BE" sz="2000" i="1" dirty="0">
                <a:latin typeface="Arial Narrow" pitchFamily="34" charset="0"/>
                <a:ea typeface="+mn-ea"/>
                <a:cs typeface="Arial" charset="0"/>
                <a:sym typeface="Wingdings" panose="05000000000000000000" pitchFamily="2" charset="2"/>
              </a:rPr>
              <a:t> analyse de son impact dans le(s) dossier(s) RAF)</a:t>
            </a:r>
            <a:endParaRPr lang="fr-BE" sz="1200" b="1" dirty="0">
              <a:latin typeface="Arial Narrow" pitchFamily="34" charset="0"/>
              <a:ea typeface="+mn-ea"/>
              <a:cs typeface="+mn-cs"/>
            </a:endParaRPr>
          </a:p>
          <a:p>
            <a:pPr marL="285750" lvl="2" indent="-285750" eaLnBrk="1" fontAlgn="auto" hangingPunct="1">
              <a:spcBef>
                <a:spcPts val="0"/>
              </a:spcBef>
              <a:spcAft>
                <a:spcPts val="0"/>
              </a:spcAft>
              <a:buFont typeface="Arial" pitchFamily="34" charset="0"/>
              <a:buChar char="•"/>
              <a:defRPr/>
            </a:pPr>
            <a:endParaRPr lang="fr-BE" sz="1600" b="1" dirty="0">
              <a:latin typeface="Arial Narrow" pitchFamily="34" charset="0"/>
              <a:ea typeface="+mn-ea"/>
              <a:cs typeface="+mn-cs"/>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204864"/>
            <a:ext cx="8712968" cy="4708981"/>
          </a:xfrm>
          <a:prstGeom prst="rect">
            <a:avLst/>
          </a:prstGeom>
        </p:spPr>
        <p:txBody>
          <a:bodyPr>
            <a:spAutoFit/>
          </a:bodyPr>
          <a:lstStyle/>
          <a:p>
            <a:pPr marL="0" lvl="2" eaLnBrk="1" fontAlgn="auto" hangingPunct="1">
              <a:spcBef>
                <a:spcPts val="0"/>
              </a:spcBef>
              <a:spcAft>
                <a:spcPts val="0"/>
              </a:spcAft>
              <a:defRPr/>
            </a:pPr>
            <a:r>
              <a:rPr lang="fr-BE" sz="2000" b="1" u="sng" dirty="0">
                <a:solidFill>
                  <a:srgbClr val="990033"/>
                </a:solidFill>
                <a:latin typeface="Arial Narrow" pitchFamily="34" charset="0"/>
                <a:ea typeface="+mn-ea"/>
                <a:cs typeface="Arial" charset="0"/>
              </a:rPr>
              <a:t>7.4 Gestion des fichiers RAF</a:t>
            </a:r>
            <a:endParaRPr lang="fr-BE" sz="2000" b="1" dirty="0">
              <a:solidFill>
                <a:srgbClr val="990033"/>
              </a:solidFill>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endParaRPr lang="fr-FR" sz="2000"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FR" sz="2000" dirty="0">
                <a:latin typeface="Arial Narrow" pitchFamily="34" charset="0"/>
                <a:ea typeface="+mn-ea"/>
                <a:cs typeface="Arial" charset="0"/>
              </a:rPr>
              <a:t>Emission et envoi des Titres de compétence par le Consortium au terme de la procédure</a:t>
            </a:r>
          </a:p>
          <a:p>
            <a:pPr marL="628650" lvl="4" indent="-171450" eaLnBrk="1" fontAlgn="auto" hangingPunct="1">
              <a:spcBef>
                <a:spcPts val="0"/>
              </a:spcBef>
              <a:spcAft>
                <a:spcPts val="0"/>
              </a:spcAft>
              <a:buFont typeface="Arial" pitchFamily="34" charset="0"/>
              <a:buChar char="•"/>
              <a:defRPr/>
            </a:pPr>
            <a:endParaRPr lang="fr-FR" sz="2000" b="1"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FR" sz="2000" b="1" dirty="0">
                <a:latin typeface="Arial Narrow" pitchFamily="34" charset="0"/>
                <a:ea typeface="+mn-ea"/>
                <a:cs typeface="Arial" charset="0"/>
              </a:rPr>
              <a:t>Effet rétroactif : 1 an </a:t>
            </a:r>
            <a:r>
              <a:rPr lang="fr-FR" sz="2000" dirty="0">
                <a:latin typeface="Arial Narrow" pitchFamily="34" charset="0"/>
                <a:ea typeface="+mn-ea"/>
                <a:cs typeface="Arial" charset="0"/>
              </a:rPr>
              <a:t>calendrier à partir de la date d’approbation du Comité Directeur </a:t>
            </a:r>
            <a:r>
              <a:rPr lang="fr-FR" sz="2000" i="1" dirty="0">
                <a:latin typeface="Arial Narrow" pitchFamily="34" charset="0"/>
                <a:ea typeface="+mn-ea"/>
                <a:cs typeface="Arial" charset="0"/>
              </a:rPr>
              <a:t>(si pas de modification dans le référentiel)</a:t>
            </a:r>
          </a:p>
          <a:p>
            <a:pPr marL="628650" lvl="4" indent="-171450" eaLnBrk="1" fontAlgn="auto" hangingPunct="1">
              <a:spcBef>
                <a:spcPts val="0"/>
              </a:spcBef>
              <a:spcAft>
                <a:spcPts val="0"/>
              </a:spcAft>
              <a:buFont typeface="Arial" pitchFamily="34" charset="0"/>
              <a:buChar char="•"/>
              <a:defRPr/>
            </a:pPr>
            <a:endParaRPr lang="fr-FR" sz="2000" dirty="0">
              <a:latin typeface="Arial Narrow" pitchFamily="34" charset="0"/>
              <a:ea typeface="+mn-ea"/>
              <a:cs typeface="Arial" charset="0"/>
            </a:endParaRPr>
          </a:p>
          <a:p>
            <a:pPr marL="628650" lvl="4" indent="-171450" eaLnBrk="1" fontAlgn="auto" hangingPunct="1">
              <a:spcBef>
                <a:spcPts val="0"/>
              </a:spcBef>
              <a:spcAft>
                <a:spcPts val="0"/>
              </a:spcAft>
              <a:buFont typeface="Arial" pitchFamily="34" charset="0"/>
              <a:buChar char="•"/>
              <a:defRPr/>
            </a:pPr>
            <a:r>
              <a:rPr lang="fr-FR" sz="2000" dirty="0">
                <a:latin typeface="Arial Narrow" pitchFamily="34" charset="0"/>
                <a:ea typeface="+mn-ea"/>
                <a:cs typeface="Arial" charset="0"/>
              </a:rPr>
              <a:t>Transmission des données des apprenants par chaque Opérateur au Consortium</a:t>
            </a:r>
          </a:p>
          <a:p>
            <a:pPr marL="1085850" lvl="5" indent="-171450">
              <a:buFont typeface="Arial" pitchFamily="34" charset="0"/>
              <a:buChar char="•"/>
              <a:defRPr/>
            </a:pPr>
            <a:r>
              <a:rPr lang="fr-FR" sz="2000" dirty="0">
                <a:latin typeface="Arial Narrow" pitchFamily="34" charset="0"/>
                <a:ea typeface="+mn-ea"/>
                <a:cs typeface="Arial" charset="0"/>
              </a:rPr>
              <a:t>L’application de gestion de la Validation (</a:t>
            </a:r>
            <a:r>
              <a:rPr lang="fr-FR" sz="2000" dirty="0" err="1">
                <a:latin typeface="Arial Narrow" pitchFamily="34" charset="0"/>
                <a:ea typeface="+mn-ea"/>
                <a:cs typeface="Arial" charset="0"/>
              </a:rPr>
              <a:t>VAL’id</a:t>
            </a:r>
            <a:r>
              <a:rPr lang="fr-FR" sz="2000" dirty="0">
                <a:latin typeface="Arial Narrow" pitchFamily="34" charset="0"/>
                <a:ea typeface="+mn-ea"/>
                <a:cs typeface="Arial" charset="0"/>
              </a:rPr>
              <a:t>) et la « moulinette »</a:t>
            </a:r>
          </a:p>
          <a:p>
            <a:pPr marL="1085850" lvl="5" indent="-171450">
              <a:buFont typeface="Arial" pitchFamily="34" charset="0"/>
              <a:buChar char="•"/>
              <a:defRPr/>
            </a:pPr>
            <a:r>
              <a:rPr lang="fr-FR" sz="2000" dirty="0">
                <a:latin typeface="Arial Narrow" pitchFamily="34" charset="0"/>
                <a:ea typeface="+mn-ea"/>
                <a:cs typeface="Arial" charset="0"/>
              </a:rPr>
              <a:t>Des données standardisées, un format de fichier à respecter</a:t>
            </a:r>
          </a:p>
          <a:p>
            <a:pPr marL="1085850" lvl="5" indent="-171450">
              <a:buFont typeface="Arial" pitchFamily="34" charset="0"/>
              <a:buChar char="•"/>
              <a:defRPr/>
            </a:pPr>
            <a:r>
              <a:rPr lang="fr-FR" sz="2000" dirty="0">
                <a:latin typeface="Arial Narrow" pitchFamily="34" charset="0"/>
                <a:ea typeface="+mn-ea"/>
                <a:cs typeface="Arial" charset="0"/>
              </a:rPr>
              <a:t>L’engagement de la responsabilité de l’Opérateur quant aux données transmises</a:t>
            </a:r>
          </a:p>
          <a:p>
            <a:pPr marL="1085850" lvl="5" indent="-171450">
              <a:buFont typeface="Arial" pitchFamily="34" charset="0"/>
              <a:buChar char="•"/>
              <a:defRPr/>
            </a:pPr>
            <a:r>
              <a:rPr lang="fr-FR" sz="2000" dirty="0">
                <a:latin typeface="Arial Narrow" pitchFamily="34" charset="0"/>
                <a:ea typeface="+mn-ea"/>
                <a:cs typeface="Arial" charset="0"/>
              </a:rPr>
              <a:t>Emission des Titres de compétence et envois directement aux candidats par le secrétariat du CVDC</a:t>
            </a:r>
          </a:p>
          <a:p>
            <a:pPr marL="1085850" lvl="5" indent="-171450">
              <a:buFont typeface="Arial" pitchFamily="34" charset="0"/>
              <a:buChar char="•"/>
              <a:defRPr/>
            </a:pPr>
            <a:r>
              <a:rPr lang="fr-FR" sz="2000" dirty="0">
                <a:latin typeface="Arial Narrow" pitchFamily="34" charset="0"/>
                <a:ea typeface="+mn-ea"/>
                <a:cs typeface="Arial" charset="0"/>
              </a:rPr>
              <a:t>Suivi statistique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07950" y="2708275"/>
            <a:ext cx="8424863"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200150" indent="-28575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114550" indent="-285750">
              <a:defRPr>
                <a:solidFill>
                  <a:schemeClr val="tx1"/>
                </a:solidFill>
                <a:latin typeface="Arial" panose="020B0604020202020204" pitchFamily="34" charset="0"/>
                <a:ea typeface="ヒラギノ角ゴ Pro W3"/>
                <a:cs typeface="ヒラギノ角ゴ Pro W3"/>
              </a:defRPr>
            </a:lvl5pPr>
            <a:lvl6pPr marL="2571750" indent="-2857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3028950" indent="-2857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86150" indent="-2857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943350" indent="-2857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lvl="1" eaLnBrk="1" hangingPunct="1"/>
            <a:r>
              <a:rPr lang="fr-BE" altLang="fr-FR" sz="2000" b="1">
                <a:solidFill>
                  <a:srgbClr val="990033"/>
                </a:solidFill>
                <a:latin typeface="Arial Narrow" panose="020B0606020202030204" pitchFamily="34" charset="0"/>
              </a:rPr>
              <a:t>8.1 Constitution du dossier de demande  RAF </a:t>
            </a:r>
          </a:p>
          <a:p>
            <a:pPr lvl="2" eaLnBrk="1" hangingPunct="1">
              <a:buFont typeface="Arial" panose="020B0604020202020204" pitchFamily="34" charset="0"/>
              <a:buChar char="•"/>
            </a:pPr>
            <a:endParaRPr lang="fr-BE" altLang="fr-FR" b="1">
              <a:solidFill>
                <a:srgbClr val="C00000"/>
              </a:solidFill>
              <a:latin typeface="Arial Narrow" panose="020B0606020202030204" pitchFamily="34" charset="0"/>
            </a:endParaRPr>
          </a:p>
          <a:p>
            <a:pPr lvl="2" eaLnBrk="1" hangingPunct="1">
              <a:buFont typeface="Arial" panose="020B0604020202020204" pitchFamily="34" charset="0"/>
              <a:buChar char="•"/>
            </a:pPr>
            <a:r>
              <a:rPr lang="fr-BE" altLang="fr-FR" sz="2000" b="1">
                <a:latin typeface="Arial Narrow" panose="020B0606020202030204" pitchFamily="34" charset="0"/>
              </a:rPr>
              <a:t>Analyse des référentiels de validation </a:t>
            </a:r>
            <a:r>
              <a:rPr lang="fr-BE" altLang="fr-FR" sz="2000">
                <a:latin typeface="Arial Narrow" panose="020B0606020202030204" pitchFamily="34" charset="0"/>
              </a:rPr>
              <a:t>(référentiels du CVDC et de l’opérateur)</a:t>
            </a:r>
          </a:p>
          <a:p>
            <a:pPr lvl="2" eaLnBrk="1" hangingPunct="1">
              <a:buFont typeface="Arial" panose="020B0604020202020204" pitchFamily="34" charset="0"/>
              <a:buChar char="•"/>
            </a:pPr>
            <a:r>
              <a:rPr lang="fr-BE" altLang="fr-FR" sz="2000" b="1">
                <a:latin typeface="Arial Narrow" panose="020B0606020202030204" pitchFamily="34" charset="0"/>
              </a:rPr>
              <a:t>Préparation de la demande </a:t>
            </a:r>
            <a:r>
              <a:rPr lang="fr-BE" altLang="fr-FR" sz="2000">
                <a:latin typeface="Arial Narrow" panose="020B0606020202030204" pitchFamily="34" charset="0"/>
              </a:rPr>
              <a:t>(consultation d’experts métier, faisabilité, etc.)</a:t>
            </a:r>
          </a:p>
          <a:p>
            <a:pPr lvl="2" eaLnBrk="1" hangingPunct="1">
              <a:buFont typeface="Arial" panose="020B0604020202020204" pitchFamily="34" charset="0"/>
              <a:buChar char="•"/>
            </a:pPr>
            <a:r>
              <a:rPr lang="fr-BE" altLang="fr-FR" sz="2000" b="1">
                <a:latin typeface="Arial Narrow" panose="020B0606020202030204" pitchFamily="34" charset="0"/>
              </a:rPr>
              <a:t>Rédaction du dossier de demande → </a:t>
            </a:r>
            <a:r>
              <a:rPr lang="fr-BE" altLang="fr-FR" sz="2000">
                <a:latin typeface="Arial Narrow" panose="020B0606020202030204" pitchFamily="34" charset="0"/>
              </a:rPr>
              <a:t>importance d’être très précis : par exemple, les épreuves ne doivent pas être des copies conformes mais il faut les examiner dans le moindre détail et expliquer si ces différences sont bloquantes ou pas </a:t>
            </a:r>
            <a:endParaRPr lang="fr-BE" altLang="fr-FR" sz="2000" b="1">
              <a:latin typeface="Arial Narrow" panose="020B0606020202030204" pitchFamily="34" charset="0"/>
            </a:endParaRPr>
          </a:p>
          <a:p>
            <a:pPr lvl="2" eaLnBrk="1" hangingPunct="1">
              <a:buFont typeface="Arial" panose="020B0604020202020204" pitchFamily="34" charset="0"/>
              <a:buChar char="•"/>
            </a:pPr>
            <a:r>
              <a:rPr lang="fr-BE" altLang="fr-FR" sz="2000" b="1">
                <a:latin typeface="Arial Narrow" panose="020B0606020202030204" pitchFamily="34" charset="0"/>
              </a:rPr>
              <a:t>La démarche qualité</a:t>
            </a:r>
          </a:p>
          <a:p>
            <a:pPr lvl="2" eaLnBrk="1" hangingPunct="1">
              <a:buFont typeface="Arial" panose="020B0604020202020204" pitchFamily="34" charset="0"/>
              <a:buChar char="•"/>
            </a:pPr>
            <a:r>
              <a:rPr lang="fr-BE" altLang="fr-FR" sz="2000" b="1">
                <a:latin typeface="Arial Narrow" panose="020B0606020202030204" pitchFamily="34" charset="0"/>
              </a:rPr>
              <a:t>Les annexes (référentiels, supports d’épreuve, etc.)</a:t>
            </a:r>
          </a:p>
          <a:p>
            <a:pPr lvl="2" eaLnBrk="1" hangingPunct="1">
              <a:buFont typeface="Arial" panose="020B0604020202020204" pitchFamily="34" charset="0"/>
              <a:buChar char="•"/>
            </a:pPr>
            <a:r>
              <a:rPr lang="fr-BE" altLang="fr-FR" sz="2000" b="1">
                <a:latin typeface="Arial Narrow" panose="020B0606020202030204" pitchFamily="34" charset="0"/>
              </a:rPr>
              <a:t>Envoi de la demande  RAF au Consortium</a:t>
            </a:r>
          </a:p>
        </p:txBody>
      </p:sp>
      <p:sp>
        <p:nvSpPr>
          <p:cNvPr id="35843" name="Rectangle 4"/>
          <p:cNvSpPr>
            <a:spLocks noChangeArrowheads="1"/>
          </p:cNvSpPr>
          <p:nvPr/>
        </p:nvSpPr>
        <p:spPr bwMode="auto">
          <a:xfrm>
            <a:off x="306388" y="2060575"/>
            <a:ext cx="8643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a:defRPr>
                <a:solidFill>
                  <a:schemeClr val="tx1"/>
                </a:solidFill>
                <a:latin typeface="Arial" panose="020B0604020202020204" pitchFamily="34" charset="0"/>
                <a:ea typeface="ヒラギノ角ゴ Pro W3"/>
                <a:cs typeface="ヒラギノ角ゴ Pro W3"/>
              </a:defRPr>
            </a:lvl3pPr>
            <a:lvl4pPr marL="1657350" indent="-28575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lvl="2" eaLnBrk="1" hangingPunct="1"/>
            <a:r>
              <a:rPr lang="fr-BE" altLang="fr-FR" sz="2800" b="1">
                <a:solidFill>
                  <a:srgbClr val="990033"/>
                </a:solidFill>
                <a:latin typeface="Arial Narrow" panose="020B0606020202030204" pitchFamily="34" charset="0"/>
              </a:rPr>
              <a:t>8. Un exemple concret . . . </a:t>
            </a:r>
          </a:p>
        </p:txBody>
      </p:sp>
      <p:pic>
        <p:nvPicPr>
          <p:cNvPr id="35844" name="Picture 10" descr="Photo 0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187950"/>
            <a:ext cx="2449512" cy="16256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3" y="2133600"/>
            <a:ext cx="9167813" cy="4670425"/>
          </a:xfrm>
          <a:prstGeom prst="rect">
            <a:avLst/>
          </a:prstGeom>
        </p:spPr>
        <p:txBody>
          <a:bodyPr>
            <a:spAutoFit/>
          </a:bodyPr>
          <a:lstStyle/>
          <a:p>
            <a:pPr marL="742950" lvl="1" indent="-285750" eaLnBrk="1" fontAlgn="auto" hangingPunct="1">
              <a:spcBef>
                <a:spcPts val="0"/>
              </a:spcBef>
              <a:spcAft>
                <a:spcPts val="0"/>
              </a:spcAft>
              <a:defRPr/>
            </a:pPr>
            <a:r>
              <a:rPr lang="fr-BE" sz="2000" b="1" dirty="0">
                <a:solidFill>
                  <a:srgbClr val="990033"/>
                </a:solidFill>
                <a:latin typeface="Arial Narrow" pitchFamily="34" charset="0"/>
                <a:ea typeface="+mn-ea"/>
                <a:cs typeface="+mn-cs"/>
              </a:rPr>
              <a:t>8.2 Instruction (dossier d’analyse)</a:t>
            </a:r>
          </a:p>
          <a:p>
            <a:pPr marL="1200150" lvl="2" indent="-285750" eaLnBrk="1" fontAlgn="auto" hangingPunct="1">
              <a:spcBef>
                <a:spcPts val="0"/>
              </a:spcBef>
              <a:spcAft>
                <a:spcPts val="0"/>
              </a:spcAft>
              <a:buFont typeface="Arial" pitchFamily="34" charset="0"/>
              <a:buChar char="•"/>
              <a:defRPr/>
            </a:pPr>
            <a:endParaRPr lang="fr-BE" b="1" dirty="0">
              <a:solidFill>
                <a:srgbClr val="C00000"/>
              </a:solidFill>
              <a:latin typeface="Arial Narrow" pitchFamily="34" charset="0"/>
              <a:ea typeface="+mn-ea"/>
              <a:cs typeface="+mn-cs"/>
            </a:endParaRPr>
          </a:p>
          <a:p>
            <a:pPr marL="742950" lvl="1" indent="-285750" eaLnBrk="1" fontAlgn="auto" hangingPunct="1">
              <a:spcBef>
                <a:spcPts val="0"/>
              </a:spcBef>
              <a:spcAft>
                <a:spcPts val="600"/>
              </a:spcAft>
              <a:buFont typeface="Arial" pitchFamily="34" charset="0"/>
              <a:buChar char="•"/>
              <a:defRPr/>
            </a:pPr>
            <a:r>
              <a:rPr lang="fr-BE" sz="2000" b="1" dirty="0">
                <a:latin typeface="Arial Narrow" pitchFamily="34" charset="0"/>
                <a:ea typeface="+mn-ea"/>
                <a:cs typeface="+mn-cs"/>
              </a:rPr>
              <a:t>Analyse formelle – complétude du dossier</a:t>
            </a:r>
          </a:p>
          <a:p>
            <a:pPr marL="742950" lvl="1" indent="-285750" eaLnBrk="1" fontAlgn="auto" hangingPunct="1">
              <a:spcBef>
                <a:spcPts val="0"/>
              </a:spcBef>
              <a:spcAft>
                <a:spcPts val="300"/>
              </a:spcAft>
              <a:buFont typeface="Arial" pitchFamily="34" charset="0"/>
              <a:buChar char="•"/>
              <a:defRPr/>
            </a:pPr>
            <a:r>
              <a:rPr lang="fr-BE" sz="2000" b="1" dirty="0">
                <a:latin typeface="Arial Narrow" pitchFamily="34" charset="0"/>
                <a:ea typeface="+mn-ea"/>
                <a:cs typeface="+mn-cs"/>
              </a:rPr>
              <a:t>Analyse du contenu du dossier et de ses annexes</a:t>
            </a:r>
          </a:p>
          <a:p>
            <a:pPr marL="1200150" lvl="2"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Prendre connaissance de la demande et de la documentation</a:t>
            </a:r>
          </a:p>
          <a:p>
            <a:pPr marL="1200150" lvl="2"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Des points d’attention spécifiques</a:t>
            </a:r>
          </a:p>
          <a:p>
            <a:pPr marL="1657350" lvl="3" indent="-285750" eaLnBrk="1" hangingPunct="1">
              <a:buFont typeface="Arial" pitchFamily="34" charset="0"/>
              <a:buChar char="•"/>
              <a:defRPr/>
            </a:pPr>
            <a:r>
              <a:rPr lang="fr-BE" sz="2000" dirty="0">
                <a:latin typeface="Arial Narrow" pitchFamily="34" charset="0"/>
                <a:ea typeface="+mn-ea"/>
                <a:cs typeface="+mn-cs"/>
              </a:rPr>
              <a:t>Acquis de formation et référentiels de validation</a:t>
            </a:r>
          </a:p>
          <a:p>
            <a:pPr marL="1657350" lvl="3" indent="-285750" eaLnBrk="1" hangingPunct="1">
              <a:buFont typeface="Arial" pitchFamily="34" charset="0"/>
              <a:buChar char="•"/>
              <a:defRPr/>
            </a:pPr>
            <a:r>
              <a:rPr lang="fr-BE" sz="2000" dirty="0">
                <a:latin typeface="Arial Narrow" pitchFamily="34" charset="0"/>
                <a:ea typeface="+mn-ea"/>
                <a:cs typeface="+mn-cs"/>
              </a:rPr>
              <a:t>Indicateurs d’autonomie, de responsabilité et de contextualisation</a:t>
            </a:r>
          </a:p>
          <a:p>
            <a:pPr marL="1657350" lvl="3" indent="-285750" eaLnBrk="1" hangingPunct="1">
              <a:buFont typeface="Arial" pitchFamily="34" charset="0"/>
              <a:buChar char="•"/>
              <a:defRPr/>
            </a:pPr>
            <a:r>
              <a:rPr lang="fr-BE" sz="2000" dirty="0">
                <a:latin typeface="Arial Narrow" pitchFamily="34" charset="0"/>
                <a:ea typeface="+mn-ea"/>
                <a:cs typeface="+mn-cs"/>
              </a:rPr>
              <a:t>Acquis d’apprentissage et gestes techniques</a:t>
            </a:r>
          </a:p>
          <a:p>
            <a:pPr marL="1657350" lvl="3" indent="-285750" eaLnBrk="1" hangingPunct="1">
              <a:buFont typeface="Arial" pitchFamily="34" charset="0"/>
              <a:buChar char="•"/>
              <a:defRPr/>
            </a:pPr>
            <a:r>
              <a:rPr lang="fr-BE" sz="2000" dirty="0">
                <a:latin typeface="Arial Narrow" pitchFamily="34" charset="0"/>
                <a:ea typeface="+mn-ea"/>
                <a:cs typeface="+mn-cs"/>
              </a:rPr>
              <a:t>Examen détaillé de la tâche et des grilles d’évaluation</a:t>
            </a:r>
          </a:p>
          <a:p>
            <a:pPr marL="1200150" lvl="2"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Questions et commentaires</a:t>
            </a:r>
          </a:p>
          <a:p>
            <a:pPr lvl="2" eaLnBrk="1" fontAlgn="auto" hangingPunct="1">
              <a:spcBef>
                <a:spcPts val="0"/>
              </a:spcBef>
              <a:spcAft>
                <a:spcPts val="0"/>
              </a:spcAft>
              <a:defRPr/>
            </a:pPr>
            <a:r>
              <a:rPr lang="fr-BE" dirty="0">
                <a:latin typeface="Arial Narrow" pitchFamily="34" charset="0"/>
                <a:ea typeface="+mn-ea"/>
                <a:cs typeface="+mn-cs"/>
              </a:rPr>
              <a:t>Exemple : pour le jardinage, « dresser les bordures » correspond ou pas à « aligner les bordures »? Cela recoupe les mêmes compétences ?  L’épreuve stipule qu’il faut «  tailler dans la forme donnée », est-ce que différentes formes de taille sont prévues ? Lesquelles ? Questions sur les niveaux de réussite, etc.</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bwMode="auto">
          <a:xfrm>
            <a:off x="250825" y="1933575"/>
            <a:ext cx="8785225" cy="492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spcBef>
                <a:spcPct val="0"/>
              </a:spcBef>
              <a:buFont typeface="Arial" panose="020B0604020202020204" pitchFamily="34" charset="0"/>
              <a:buChar char="•"/>
            </a:pPr>
            <a:endParaRPr lang="fr-BE" altLang="fr-FR" sz="1600" b="1" smtClean="0">
              <a:solidFill>
                <a:srgbClr val="990033"/>
              </a:solidFill>
              <a:latin typeface="Arial Narrow" panose="020B0606020202030204" pitchFamily="34" charset="0"/>
              <a:cs typeface="Arial" panose="020B0604020202020204" pitchFamily="34" charset="0"/>
            </a:endParaRPr>
          </a:p>
          <a:p>
            <a:pPr marL="914400" lvl="2" indent="0" eaLnBrk="1" hangingPunct="1">
              <a:spcBef>
                <a:spcPct val="0"/>
              </a:spcBef>
              <a:buFontTx/>
              <a:buNone/>
            </a:pPr>
            <a:r>
              <a:rPr lang="fr-BE" altLang="fr-FR" sz="2300" b="1" u="sng" smtClean="0">
                <a:solidFill>
                  <a:srgbClr val="990033"/>
                </a:solidFill>
                <a:latin typeface="Arial Narrow" panose="020B0606020202030204" pitchFamily="34" charset="0"/>
                <a:cs typeface="Arial" panose="020B0604020202020204" pitchFamily="34" charset="0"/>
              </a:rPr>
              <a:t>Points développés :</a:t>
            </a:r>
          </a:p>
          <a:p>
            <a:pPr marL="914400" lvl="2" indent="0" eaLnBrk="1" hangingPunct="1">
              <a:spcBef>
                <a:spcPct val="0"/>
              </a:spcBef>
              <a:buFontTx/>
              <a:buNone/>
            </a:pPr>
            <a:endParaRPr lang="fr-BE" altLang="fr-FR" sz="2300" b="1" u="sng" smtClean="0">
              <a:solidFill>
                <a:srgbClr val="990033"/>
              </a:solidFill>
              <a:latin typeface="Arial Narrow" panose="020B0606020202030204" pitchFamily="34" charset="0"/>
              <a:cs typeface="Arial" panose="020B0604020202020204" pitchFamily="34" charset="0"/>
            </a:endParaRP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1. Principes et objectifs</a:t>
            </a: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2. Attention portée à la Qualité</a:t>
            </a: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3. Avantages du Titre de compétence</a:t>
            </a: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4. Point de situation</a:t>
            </a: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5. Historique du projet</a:t>
            </a: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6. Conditions pour qu’une demande de délivrance de Titre via la RAF puisse être introduite </a:t>
            </a: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7. Gestion des dossiers RAF</a:t>
            </a:r>
          </a:p>
          <a:p>
            <a:pPr marL="914400" lvl="2" indent="0" eaLnBrk="1" hangingPunct="1">
              <a:spcBef>
                <a:spcPct val="0"/>
              </a:spcBef>
              <a:buFontTx/>
              <a:buNone/>
            </a:pPr>
            <a:r>
              <a:rPr lang="fr-BE" altLang="fr-FR" smtClean="0">
                <a:solidFill>
                  <a:srgbClr val="990033"/>
                </a:solidFill>
                <a:latin typeface="Arial Narrow" panose="020B0606020202030204" pitchFamily="34" charset="0"/>
                <a:cs typeface="Arial" panose="020B0604020202020204" pitchFamily="34" charset="0"/>
              </a:rPr>
              <a:t>8. Exemple concret</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9138"/>
            <a:ext cx="8942388" cy="4824412"/>
          </a:xfrm>
          <a:prstGeom prst="rect">
            <a:avLst/>
          </a:prstGeom>
        </p:spPr>
        <p:txBody>
          <a:bodyPr>
            <a:spAutoFit/>
          </a:bodyPr>
          <a:lstStyle/>
          <a:p>
            <a:pPr marL="742950" lvl="1" indent="-285750" eaLnBrk="1" fontAlgn="auto" hangingPunct="1">
              <a:spcBef>
                <a:spcPts val="0"/>
              </a:spcBef>
              <a:spcAft>
                <a:spcPts val="0"/>
              </a:spcAft>
              <a:defRPr/>
            </a:pPr>
            <a:endParaRPr lang="fr-BE" sz="2000" b="1" dirty="0">
              <a:latin typeface="Arial Narrow" pitchFamily="34" charset="0"/>
              <a:ea typeface="+mn-ea"/>
              <a:cs typeface="+mn-cs"/>
            </a:endParaRPr>
          </a:p>
          <a:p>
            <a:pPr marL="742950" lvl="1" indent="-285750" eaLnBrk="1" fontAlgn="auto" hangingPunct="1">
              <a:spcBef>
                <a:spcPts val="0"/>
              </a:spcBef>
              <a:spcAft>
                <a:spcPts val="0"/>
              </a:spcAft>
              <a:defRPr/>
            </a:pPr>
            <a:r>
              <a:rPr lang="fr-BE" sz="2000" b="1" dirty="0">
                <a:solidFill>
                  <a:srgbClr val="990033"/>
                </a:solidFill>
                <a:latin typeface="Arial Narrow" pitchFamily="34" charset="0"/>
                <a:ea typeface="+mn-ea"/>
                <a:cs typeface="+mn-cs"/>
              </a:rPr>
              <a:t>8.2 Instruction (dossier d’analyse) : suite</a:t>
            </a:r>
          </a:p>
          <a:p>
            <a:pPr marL="742950" lvl="1" indent="-285750" eaLnBrk="1" fontAlgn="auto" hangingPunct="1">
              <a:spcBef>
                <a:spcPts val="0"/>
              </a:spcBef>
              <a:spcAft>
                <a:spcPts val="0"/>
              </a:spcAft>
              <a:buFont typeface="Arial" pitchFamily="34" charset="0"/>
              <a:buChar char="•"/>
              <a:defRPr/>
            </a:pPr>
            <a:endParaRPr lang="fr-BE" sz="2000" b="1" dirty="0">
              <a:solidFill>
                <a:srgbClr val="C00000"/>
              </a:solidFill>
              <a:latin typeface="Arial Narrow" pitchFamily="34" charset="0"/>
              <a:ea typeface="+mn-ea"/>
              <a:cs typeface="+mn-cs"/>
            </a:endParaRPr>
          </a:p>
          <a:p>
            <a:pPr marL="1200150" lvl="2" indent="-285750" eaLnBrk="1" fontAlgn="auto" hangingPunct="1">
              <a:spcBef>
                <a:spcPts val="300"/>
              </a:spcBef>
              <a:spcAft>
                <a:spcPts val="600"/>
              </a:spcAft>
              <a:buFont typeface="Arial" pitchFamily="34" charset="0"/>
              <a:buChar char="•"/>
              <a:defRPr/>
            </a:pPr>
            <a:r>
              <a:rPr lang="fr-BE" sz="2000" b="1" dirty="0">
                <a:latin typeface="Arial Narrow" pitchFamily="34" charset="0"/>
                <a:ea typeface="+mn-ea"/>
                <a:cs typeface="+mn-cs"/>
              </a:rPr>
              <a:t>Réponses et clarifications apportées par l’Opérateur qui a introduit le dossier suite aux questions et commentaires de tous les membres du GT RAF </a:t>
            </a:r>
          </a:p>
          <a:p>
            <a:pPr marL="1200150" lvl="2" indent="-285750" eaLnBrk="1" fontAlgn="auto" hangingPunct="1">
              <a:spcBef>
                <a:spcPts val="0"/>
              </a:spcBef>
              <a:spcAft>
                <a:spcPts val="0"/>
              </a:spcAft>
              <a:buFont typeface="Arial" pitchFamily="34" charset="0"/>
              <a:buChar char="•"/>
              <a:defRPr/>
            </a:pPr>
            <a:r>
              <a:rPr lang="fr-BE" sz="2000" b="1" dirty="0">
                <a:latin typeface="Arial Narrow" pitchFamily="34" charset="0"/>
                <a:ea typeface="+mn-ea"/>
                <a:cs typeface="+mn-cs"/>
              </a:rPr>
              <a:t>Discussions et avis du  GT</a:t>
            </a:r>
          </a:p>
          <a:p>
            <a:pPr marL="1657350" lvl="3" indent="-285750" eaLnBrk="1" fontAlgn="auto" hangingPunct="1">
              <a:spcBef>
                <a:spcPts val="0"/>
              </a:spcBef>
              <a:spcAft>
                <a:spcPts val="0"/>
              </a:spcAft>
              <a:buFont typeface="Arial" pitchFamily="34" charset="0"/>
              <a:buChar char="•"/>
              <a:defRPr/>
            </a:pPr>
            <a:r>
              <a:rPr lang="fr-BE" sz="2000" dirty="0">
                <a:latin typeface="Arial Narrow" pitchFamily="34" charset="0"/>
                <a:ea typeface="+mn-ea"/>
                <a:cs typeface="+mn-cs"/>
              </a:rPr>
              <a:t>1 seule réunion du GT</a:t>
            </a:r>
          </a:p>
          <a:p>
            <a:pPr marL="1657350" lvl="3" indent="-285750" eaLnBrk="1" fontAlgn="auto" hangingPunct="1">
              <a:spcBef>
                <a:spcPts val="0"/>
              </a:spcBef>
              <a:spcAft>
                <a:spcPts val="0"/>
              </a:spcAft>
              <a:buFont typeface="Arial" pitchFamily="34" charset="0"/>
              <a:buChar char="•"/>
              <a:defRPr/>
            </a:pPr>
            <a:r>
              <a:rPr lang="fr-BE" sz="2000" dirty="0">
                <a:latin typeface="Arial Narrow" pitchFamily="34" charset="0"/>
                <a:ea typeface="+mn-ea"/>
                <a:cs typeface="+mn-cs"/>
              </a:rPr>
              <a:t>Synthèse et avis à destination du Comité Directeur</a:t>
            </a:r>
          </a:p>
          <a:p>
            <a:pPr marL="1657350" lvl="3" indent="-285750" eaLnBrk="1" fontAlgn="auto" hangingPunct="1">
              <a:spcBef>
                <a:spcPts val="0"/>
              </a:spcBef>
              <a:spcAft>
                <a:spcPts val="0"/>
              </a:spcAft>
              <a:buFont typeface="Arial" pitchFamily="34" charset="0"/>
              <a:buChar char="•"/>
              <a:defRPr/>
            </a:pPr>
            <a:endParaRPr lang="fr-BE" sz="2000" b="1" dirty="0">
              <a:latin typeface="Arial Narrow" pitchFamily="34" charset="0"/>
              <a:ea typeface="+mn-ea"/>
              <a:cs typeface="+mn-cs"/>
            </a:endParaRPr>
          </a:p>
          <a:p>
            <a:pPr lvl="3" eaLnBrk="1" fontAlgn="auto" hangingPunct="1">
              <a:spcBef>
                <a:spcPts val="0"/>
              </a:spcBef>
              <a:spcAft>
                <a:spcPts val="0"/>
              </a:spcAft>
              <a:defRPr/>
            </a:pPr>
            <a:endParaRPr lang="fr-BE" sz="2000" b="1" dirty="0">
              <a:latin typeface="Arial Narrow" pitchFamily="34" charset="0"/>
              <a:ea typeface="+mn-ea"/>
              <a:cs typeface="+mn-cs"/>
            </a:endParaRPr>
          </a:p>
          <a:p>
            <a:pPr marL="742950" lvl="1" indent="-285750" eaLnBrk="1" fontAlgn="auto" hangingPunct="1">
              <a:spcBef>
                <a:spcPts val="0"/>
              </a:spcBef>
              <a:spcAft>
                <a:spcPts val="0"/>
              </a:spcAft>
              <a:defRPr/>
            </a:pPr>
            <a:r>
              <a:rPr lang="fr-BE" sz="2000" b="1" dirty="0">
                <a:solidFill>
                  <a:srgbClr val="990033"/>
                </a:solidFill>
                <a:latin typeface="Arial Narrow" pitchFamily="34" charset="0"/>
                <a:ea typeface="+mn-ea"/>
                <a:cs typeface="Arial" charset="0"/>
              </a:rPr>
              <a:t>8.3 Décision du CODI et avis sur le dossier en CODA</a:t>
            </a:r>
          </a:p>
          <a:p>
            <a:pPr marL="742950" lvl="1" indent="-285750" eaLnBrk="1" fontAlgn="auto" hangingPunct="1">
              <a:spcBef>
                <a:spcPts val="0"/>
              </a:spcBef>
              <a:spcAft>
                <a:spcPts val="0"/>
              </a:spcAft>
              <a:defRPr/>
            </a:pPr>
            <a:r>
              <a:rPr lang="fr-BE" sz="2000" b="1" dirty="0">
                <a:solidFill>
                  <a:srgbClr val="C00000"/>
                </a:solidFill>
                <a:latin typeface="Arial Narrow" pitchFamily="34" charset="0"/>
                <a:ea typeface="+mn-ea"/>
                <a:cs typeface="Arial" charset="0"/>
              </a:rPr>
              <a:t>	</a:t>
            </a:r>
          </a:p>
          <a:p>
            <a:pPr marL="742950" lvl="1" indent="-285750" eaLnBrk="1" fontAlgn="auto" hangingPunct="1">
              <a:spcBef>
                <a:spcPts val="0"/>
              </a:spcBef>
              <a:spcAft>
                <a:spcPts val="0"/>
              </a:spcAft>
              <a:defRPr/>
            </a:pPr>
            <a:r>
              <a:rPr lang="fr-BE" sz="2000" b="1" dirty="0">
                <a:solidFill>
                  <a:srgbClr val="C00000"/>
                </a:solidFill>
                <a:latin typeface="Arial Narrow" pitchFamily="34" charset="0"/>
                <a:ea typeface="+mn-ea"/>
                <a:cs typeface="Arial" charset="0"/>
              </a:rPr>
              <a:t>	</a:t>
            </a:r>
            <a:r>
              <a:rPr lang="fr-BE" sz="2000" dirty="0">
                <a:latin typeface="Arial Narrow" pitchFamily="34" charset="0"/>
                <a:ea typeface="+mn-ea"/>
                <a:cs typeface="Arial" charset="0"/>
              </a:rPr>
              <a:t>Le Comité Directeur du Consortium se base sur l’avis du GT RAF, sa décision est communiquée à la Commission Consultative et d’Agrément</a:t>
            </a:r>
            <a:endParaRPr lang="fr-BE" sz="2000" dirty="0">
              <a:solidFill>
                <a:srgbClr val="C00000"/>
              </a:solidFill>
              <a:latin typeface="Arial Narrow" pitchFamily="34" charset="0"/>
              <a:ea typeface="+mn-ea"/>
              <a:cs typeface="Arial" charset="0"/>
            </a:endParaRPr>
          </a:p>
        </p:txBody>
      </p:sp>
      <p:pic>
        <p:nvPicPr>
          <p:cNvPr id="39939" name="Picture 2" descr="http://www2.ac-lille.fr/chochoy/images/photos/Coffrage%20de%20la%20section%20O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4005263"/>
            <a:ext cx="22415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50" y="2133600"/>
            <a:ext cx="9144000" cy="4400550"/>
          </a:xfrm>
          <a:prstGeom prst="rect">
            <a:avLst/>
          </a:prstGeom>
        </p:spPr>
        <p:txBody>
          <a:bodyPr>
            <a:spAutoFit/>
          </a:bodyPr>
          <a:lstStyle/>
          <a:p>
            <a:pPr marL="742950" lvl="1" indent="-285750" eaLnBrk="1" fontAlgn="auto" hangingPunct="1">
              <a:spcBef>
                <a:spcPts val="0"/>
              </a:spcBef>
              <a:spcAft>
                <a:spcPts val="0"/>
              </a:spcAft>
              <a:defRPr/>
            </a:pPr>
            <a:r>
              <a:rPr lang="fr-BE" sz="2000" b="1" dirty="0">
                <a:solidFill>
                  <a:srgbClr val="990033"/>
                </a:solidFill>
                <a:latin typeface="Arial Narrow" pitchFamily="34" charset="0"/>
                <a:ea typeface="+mn-ea"/>
                <a:cs typeface="Arial" charset="0"/>
              </a:rPr>
              <a:t>8.4 Si le dossier est accepté, émission des Titres selon les fichiers transmis par l’Opérateur</a:t>
            </a:r>
          </a:p>
          <a:p>
            <a:pPr marL="742950" lvl="1" indent="-285750" eaLnBrk="1" fontAlgn="auto" hangingPunct="1">
              <a:spcBef>
                <a:spcPts val="0"/>
              </a:spcBef>
              <a:spcAft>
                <a:spcPts val="0"/>
              </a:spcAft>
              <a:defRPr/>
            </a:pPr>
            <a:endParaRPr lang="fr-BE" sz="2000" b="1" dirty="0">
              <a:solidFill>
                <a:srgbClr val="C00000"/>
              </a:solidFill>
              <a:latin typeface="Arial Narrow" pitchFamily="34" charset="0"/>
              <a:ea typeface="+mn-ea"/>
              <a:cs typeface="Arial" charset="0"/>
            </a:endParaRPr>
          </a:p>
          <a:p>
            <a:pPr marL="742950" lvl="1" indent="-285750" eaLnBrk="1" fontAlgn="auto" hangingPunct="1">
              <a:spcBef>
                <a:spcPts val="0"/>
              </a:spcBef>
              <a:spcAft>
                <a:spcPts val="0"/>
              </a:spcAft>
              <a:defRPr/>
            </a:pPr>
            <a:r>
              <a:rPr lang="fr-BE" sz="2000" b="1" dirty="0">
                <a:solidFill>
                  <a:srgbClr val="C00000"/>
                </a:solidFill>
                <a:latin typeface="Arial Narrow" pitchFamily="34" charset="0"/>
                <a:ea typeface="+mn-ea"/>
                <a:cs typeface="Arial" charset="0"/>
              </a:rPr>
              <a:t>	</a:t>
            </a:r>
            <a:r>
              <a:rPr lang="fr-BE" sz="2000" dirty="0">
                <a:latin typeface="Arial Narrow" pitchFamily="34" charset="0"/>
                <a:ea typeface="+mn-ea"/>
                <a:cs typeface="Arial" charset="0"/>
              </a:rPr>
              <a:t>Selon les moments de sorties de formation, l’Opérateur communique au CVDC les fichiers comportant les informations nécessaires à l’émission du ou des Titres correspondants. → impact sur les statistiques à différents moments de l’année et sur des années différentes (car effet rétroactif)</a:t>
            </a:r>
          </a:p>
          <a:p>
            <a:pPr marL="742950" lvl="1" indent="-285750" eaLnBrk="1" fontAlgn="auto" hangingPunct="1">
              <a:spcBef>
                <a:spcPts val="0"/>
              </a:spcBef>
              <a:spcAft>
                <a:spcPts val="0"/>
              </a:spcAft>
              <a:defRPr/>
            </a:pPr>
            <a:r>
              <a:rPr lang="fr-BE" sz="2000" i="1" dirty="0">
                <a:latin typeface="Arial Narrow" pitchFamily="34" charset="0"/>
                <a:ea typeface="+mn-ea"/>
                <a:cs typeface="Arial" charset="0"/>
              </a:rPr>
              <a:t>	</a:t>
            </a:r>
          </a:p>
          <a:p>
            <a:pPr marL="742950" lvl="1" indent="-285750" eaLnBrk="1" fontAlgn="auto" hangingPunct="1">
              <a:spcBef>
                <a:spcPts val="0"/>
              </a:spcBef>
              <a:spcAft>
                <a:spcPts val="0"/>
              </a:spcAft>
              <a:defRPr/>
            </a:pPr>
            <a:r>
              <a:rPr lang="fr-BE" sz="2000" i="1" dirty="0">
                <a:latin typeface="Arial Narrow" pitchFamily="34" charset="0"/>
                <a:ea typeface="+mn-ea"/>
                <a:cs typeface="Arial" charset="0"/>
              </a:rPr>
              <a:t>	Remarque : pour un même métier, un Opérateur peut avoir demandé une reconnaissance pour certains Titres et un autre Opérateur pour d’autres Titres liés à ce métier (chaque Opérateur est libre de demander la reconnaissance qu’il souhaite dans son dossier). </a:t>
            </a:r>
          </a:p>
          <a:p>
            <a:pPr marL="742950" lvl="1" indent="-285750" eaLnBrk="1" fontAlgn="auto" hangingPunct="1">
              <a:spcBef>
                <a:spcPts val="0"/>
              </a:spcBef>
              <a:spcAft>
                <a:spcPts val="0"/>
              </a:spcAft>
              <a:defRPr/>
            </a:pPr>
            <a:endParaRPr lang="fr-BE" sz="2000" b="1" dirty="0">
              <a:solidFill>
                <a:srgbClr val="C00000"/>
              </a:solidFill>
              <a:latin typeface="Arial Narrow" pitchFamily="34" charset="0"/>
              <a:ea typeface="+mn-ea"/>
              <a:cs typeface="+mn-cs"/>
            </a:endParaRPr>
          </a:p>
          <a:p>
            <a:pPr marL="742950" lvl="1" indent="-285750" eaLnBrk="1" fontAlgn="auto" hangingPunct="1">
              <a:spcBef>
                <a:spcPts val="0"/>
              </a:spcBef>
              <a:spcAft>
                <a:spcPts val="0"/>
              </a:spcAft>
              <a:defRPr/>
            </a:pPr>
            <a:endParaRPr lang="fr-BE" sz="2000" b="1" dirty="0">
              <a:solidFill>
                <a:srgbClr val="C00000"/>
              </a:solidFill>
              <a:latin typeface="Arial Narrow" pitchFamily="34" charset="0"/>
              <a:ea typeface="+mn-ea"/>
              <a:cs typeface="+mn-cs"/>
            </a:endParaRP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516563"/>
            <a:ext cx="219868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contenu 2"/>
          <p:cNvSpPr>
            <a:spLocks noGrp="1"/>
          </p:cNvSpPr>
          <p:nvPr>
            <p:ph idx="1"/>
          </p:nvPr>
        </p:nvSpPr>
        <p:spPr bwMode="auto">
          <a:xfrm>
            <a:off x="468313" y="233045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a:spcBef>
                <a:spcPct val="0"/>
              </a:spcBef>
              <a:buFontTx/>
              <a:buNone/>
            </a:pPr>
            <a:r>
              <a:rPr lang="fr-BE" altLang="fr-FR" sz="2000" b="1" smtClean="0">
                <a:solidFill>
                  <a:srgbClr val="990033"/>
                </a:solidFill>
                <a:latin typeface="Arial Narrow" panose="020B0606020202030204" pitchFamily="34" charset="0"/>
              </a:rPr>
              <a:t>8.5 Veille et renouvellement des dossiers tous les 3ans minimum</a:t>
            </a:r>
          </a:p>
          <a:p>
            <a:pPr marL="457200" lvl="1" indent="0">
              <a:spcBef>
                <a:spcPct val="0"/>
              </a:spcBef>
              <a:buFontTx/>
              <a:buNone/>
            </a:pPr>
            <a:endParaRPr lang="fr-BE" altLang="fr-FR" sz="2000" smtClean="0">
              <a:latin typeface="Arial Narrow" panose="020B0606020202030204" pitchFamily="34" charset="0"/>
            </a:endParaRPr>
          </a:p>
          <a:p>
            <a:pPr marL="457200" lvl="1" indent="0">
              <a:spcBef>
                <a:spcPct val="0"/>
              </a:spcBef>
              <a:buFontTx/>
              <a:buNone/>
            </a:pPr>
            <a:r>
              <a:rPr lang="fr-BE" altLang="fr-FR" sz="2000" smtClean="0">
                <a:latin typeface="Arial Narrow" panose="020B0606020202030204" pitchFamily="34" charset="0"/>
              </a:rPr>
              <a:t>Des principes de gestion de la Qualité sont appliqués pour le processus RAF.</a:t>
            </a:r>
          </a:p>
          <a:p>
            <a:pPr marL="457200" lvl="1" indent="0">
              <a:spcBef>
                <a:spcPct val="0"/>
              </a:spcBef>
              <a:buFontTx/>
              <a:buNone/>
            </a:pPr>
            <a:endParaRPr lang="fr-BE" altLang="fr-FR" sz="2000" b="1" smtClean="0">
              <a:solidFill>
                <a:srgbClr val="C00000"/>
              </a:solidFill>
              <a:latin typeface="Arial Narrow" panose="020B0606020202030204" pitchFamily="34" charset="0"/>
            </a:endParaRPr>
          </a:p>
          <a:p>
            <a:pPr marL="457200" lvl="1" indent="0">
              <a:spcBef>
                <a:spcPct val="0"/>
              </a:spcBef>
              <a:buFontTx/>
              <a:buNone/>
            </a:pPr>
            <a:r>
              <a:rPr lang="fr-BE" altLang="fr-FR" sz="2000" smtClean="0">
                <a:latin typeface="Arial Narrow" panose="020B0606020202030204" pitchFamily="34" charset="0"/>
              </a:rPr>
              <a:t>Par exemple, dès qu’il y a une modification dans un référentiel du CVDC ou d’un Opérateur, une procédure est immédiatement suivie afin d’évaluer l’impact et les conséquences du changement vis-à-vis du dossier RAF.</a:t>
            </a:r>
          </a:p>
          <a:p>
            <a:pPr marL="457200" lvl="1" indent="0">
              <a:spcBef>
                <a:spcPct val="0"/>
              </a:spcBef>
              <a:buFontTx/>
              <a:buNone/>
            </a:pPr>
            <a:endParaRPr lang="fr-BE" altLang="fr-FR" sz="2000" smtClean="0">
              <a:latin typeface="Arial Narrow" panose="020B0606020202030204" pitchFamily="34" charset="0"/>
            </a:endParaRPr>
          </a:p>
          <a:p>
            <a:pPr marL="457200" lvl="1" indent="0">
              <a:spcBef>
                <a:spcPct val="0"/>
              </a:spcBef>
              <a:buFontTx/>
              <a:buNone/>
            </a:pPr>
            <a:r>
              <a:rPr lang="fr-BE" altLang="fr-FR" sz="2000" smtClean="0">
                <a:latin typeface="Arial Narrow" panose="020B0606020202030204" pitchFamily="34" charset="0"/>
              </a:rPr>
              <a:t>Tous les 3ans, un renouvellement  tant des dossiers Qualité que des dossiers RAF est réalisé. </a:t>
            </a:r>
          </a:p>
          <a:p>
            <a:endParaRPr lang="fr-BE" altLang="fr-FR" sz="2000" smtClean="0">
              <a:latin typeface="Arial Narrow" panose="020B0606020202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16150"/>
            <a:ext cx="8507413" cy="4525963"/>
          </a:xfrm>
        </p:spPr>
        <p:txBody>
          <a:bodyPr/>
          <a:lstStyle/>
          <a:p>
            <a:pPr marL="0" indent="0">
              <a:buFontTx/>
              <a:buNone/>
              <a:defRPr/>
            </a:pPr>
            <a:r>
              <a:rPr lang="fr-BE" sz="2800" b="1" dirty="0" smtClean="0">
                <a:solidFill>
                  <a:srgbClr val="990033"/>
                </a:solidFill>
                <a:latin typeface="Arial Narrow" panose="020B0606020202030204" pitchFamily="34" charset="0"/>
              </a:rPr>
              <a:t>Boite à outil disponible sur </a:t>
            </a:r>
            <a:r>
              <a:rPr lang="fr-BE" sz="2800" b="1" dirty="0" smtClean="0">
                <a:solidFill>
                  <a:srgbClr val="990033"/>
                </a:solidFill>
                <a:latin typeface="Arial Narrow" panose="020B0606020202030204" pitchFamily="34" charset="0"/>
                <a:hlinkClick r:id="rId2"/>
              </a:rPr>
              <a:t>ww.cvdc.be/boite-à-outils</a:t>
            </a:r>
            <a:endParaRPr lang="fr-BE" sz="2800" b="1" dirty="0" smtClean="0">
              <a:solidFill>
                <a:srgbClr val="990033"/>
              </a:solidFill>
              <a:latin typeface="Arial Narrow" panose="020B0606020202030204" pitchFamily="34" charset="0"/>
            </a:endParaRPr>
          </a:p>
          <a:p>
            <a:pPr marL="0" indent="0">
              <a:buFontTx/>
              <a:buNone/>
              <a:defRPr/>
            </a:pPr>
            <a:endParaRPr lang="fr-BE" sz="2000" dirty="0" smtClean="0">
              <a:latin typeface="Arial Narrow" panose="020B0606020202030204" pitchFamily="34" charset="0"/>
            </a:endParaRPr>
          </a:p>
          <a:p>
            <a:pPr>
              <a:defRPr/>
            </a:pPr>
            <a:r>
              <a:rPr lang="fr-BE" sz="2000" dirty="0" smtClean="0">
                <a:latin typeface="Arial Narrow" panose="020B0606020202030204" pitchFamily="34" charset="0"/>
              </a:rPr>
              <a:t>Powerpoint complet</a:t>
            </a:r>
          </a:p>
          <a:p>
            <a:pPr>
              <a:defRPr/>
            </a:pPr>
            <a:r>
              <a:rPr lang="fr-BE" sz="2000" dirty="0" smtClean="0">
                <a:latin typeface="Arial Narrow" panose="020B0606020202030204" pitchFamily="34" charset="0"/>
              </a:rPr>
              <a:t>Liste </a:t>
            </a:r>
            <a:r>
              <a:rPr lang="fr-BE" sz="2000" dirty="0" smtClean="0">
                <a:latin typeface="Arial Narrow" panose="020B0606020202030204" pitchFamily="34" charset="0"/>
              </a:rPr>
              <a:t>des métiers concernés mise à jour</a:t>
            </a:r>
          </a:p>
          <a:p>
            <a:pPr marL="0" indent="0">
              <a:buFontTx/>
              <a:buNone/>
              <a:defRPr/>
            </a:pPr>
            <a:endParaRPr lang="fr-BE" sz="2000" dirty="0">
              <a:latin typeface="Arial Narrow" panose="020B0606020202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noGrp="1"/>
          </p:cNvSpPr>
          <p:nvPr>
            <p:ph idx="1"/>
          </p:nvPr>
        </p:nvSpPr>
        <p:spPr bwMode="auto">
          <a:xfrm>
            <a:off x="0" y="2071688"/>
            <a:ext cx="9251950" cy="4886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fr-BE" altLang="fr-FR" sz="2800" b="1" dirty="0" smtClean="0">
                <a:solidFill>
                  <a:srgbClr val="990033"/>
                </a:solidFill>
                <a:latin typeface="Arial Narrow" pitchFamily="34" charset="0"/>
              </a:rPr>
              <a:t>Contacts pour les formateurs</a:t>
            </a:r>
          </a:p>
          <a:p>
            <a:pPr>
              <a:buFontTx/>
              <a:buChar char="-"/>
              <a:defRPr/>
            </a:pPr>
            <a:r>
              <a:rPr lang="fr-BE" altLang="fr-FR" sz="2000" dirty="0">
                <a:latin typeface="Arial Narrow" panose="020B0606020202030204" pitchFamily="34" charset="0"/>
              </a:rPr>
              <a:t>Pour toute information concernant les dossiers rentrés par les Opérateurs ou pour rentrer un nouveau dossier : </a:t>
            </a:r>
            <a:endParaRPr lang="fr-BE" altLang="fr-FR" sz="2000" dirty="0" smtClean="0">
              <a:latin typeface="Arial Narrow" panose="020B0606020202030204" pitchFamily="34" charset="0"/>
            </a:endParaRPr>
          </a:p>
          <a:p>
            <a:pPr marL="0" indent="0">
              <a:buFontTx/>
              <a:buNone/>
              <a:defRPr/>
            </a:pPr>
            <a:r>
              <a:rPr lang="fr-BE" altLang="fr-FR" sz="2000" dirty="0">
                <a:latin typeface="Arial Narrow" panose="020B0606020202030204" pitchFamily="34" charset="0"/>
              </a:rPr>
              <a:t> </a:t>
            </a:r>
            <a:r>
              <a:rPr lang="fr-BE" altLang="fr-FR" sz="2000" dirty="0" smtClean="0">
                <a:latin typeface="Arial Narrow" panose="020B0606020202030204" pitchFamily="34" charset="0"/>
              </a:rPr>
              <a:t>           Membre GT </a:t>
            </a:r>
            <a:r>
              <a:rPr lang="fr-BE" altLang="fr-FR" sz="2000" dirty="0">
                <a:latin typeface="Arial Narrow" panose="020B0606020202030204" pitchFamily="34" charset="0"/>
              </a:rPr>
              <a:t>RAF </a:t>
            </a:r>
            <a:r>
              <a:rPr lang="fr-BE" altLang="fr-FR" sz="2000" dirty="0" smtClean="0">
                <a:latin typeface="Arial Narrow" panose="020B0606020202030204" pitchFamily="34" charset="0"/>
              </a:rPr>
              <a:t>de Bruxelles Formation :  </a:t>
            </a:r>
            <a:r>
              <a:rPr lang="fr-BE" altLang="fr-FR" sz="2000" dirty="0" smtClean="0">
                <a:latin typeface="Arial Narrow" panose="020B0606020202030204" pitchFamily="34" charset="0"/>
                <a:hlinkClick r:id="rId2"/>
              </a:rPr>
              <a:t>i.verbruggen@bruxellesformation.be</a:t>
            </a:r>
            <a:endParaRPr lang="fr-BE" altLang="fr-FR" sz="2000" dirty="0" smtClean="0">
              <a:latin typeface="Arial Narrow" panose="020B0606020202030204" pitchFamily="34" charset="0"/>
            </a:endParaRPr>
          </a:p>
          <a:p>
            <a:pPr marL="0" indent="0">
              <a:buFontTx/>
              <a:buNone/>
              <a:defRPr/>
            </a:pPr>
            <a:r>
              <a:rPr lang="fr-BE" altLang="fr-FR" sz="2000" dirty="0">
                <a:latin typeface="Arial Narrow" panose="020B0606020202030204" pitchFamily="34" charset="0"/>
              </a:rPr>
              <a:t> </a:t>
            </a:r>
            <a:r>
              <a:rPr lang="fr-BE" altLang="fr-FR" sz="2000" dirty="0" smtClean="0">
                <a:latin typeface="Arial Narrow" panose="020B0606020202030204" pitchFamily="34" charset="0"/>
              </a:rPr>
              <a:t>           Membre </a:t>
            </a:r>
            <a:r>
              <a:rPr lang="fr-BE" altLang="fr-FR" sz="2000" dirty="0">
                <a:latin typeface="Arial Narrow" panose="020B0606020202030204" pitchFamily="34" charset="0"/>
              </a:rPr>
              <a:t>GT RAF </a:t>
            </a:r>
            <a:r>
              <a:rPr lang="fr-BE" altLang="fr-FR" sz="2000" dirty="0" smtClean="0">
                <a:latin typeface="Arial Narrow" panose="020B0606020202030204" pitchFamily="34" charset="0"/>
              </a:rPr>
              <a:t>du SFPME </a:t>
            </a:r>
            <a:r>
              <a:rPr lang="fr-BE" altLang="fr-FR" sz="2000" dirty="0">
                <a:latin typeface="Arial Narrow" panose="020B0606020202030204" pitchFamily="34" charset="0"/>
              </a:rPr>
              <a:t>: </a:t>
            </a:r>
            <a:r>
              <a:rPr lang="fr-BE" altLang="fr-FR" sz="2000" dirty="0" smtClean="0">
                <a:latin typeface="Arial Narrow" panose="020B0606020202030204" pitchFamily="34" charset="0"/>
                <a:hlinkClick r:id="rId3"/>
              </a:rPr>
              <a:t>cbarette@spfb.brussels</a:t>
            </a:r>
            <a:endParaRPr lang="fr-BE" altLang="fr-FR" sz="2000" dirty="0" smtClean="0">
              <a:latin typeface="Arial Narrow" panose="020B0606020202030204" pitchFamily="34" charset="0"/>
            </a:endParaRPr>
          </a:p>
          <a:p>
            <a:pPr marL="0" indent="0">
              <a:buFontTx/>
              <a:buNone/>
              <a:defRPr/>
            </a:pPr>
            <a:r>
              <a:rPr lang="fr-BE" altLang="fr-FR" sz="2000" dirty="0" smtClean="0">
                <a:latin typeface="Arial Narrow" panose="020B0606020202030204" pitchFamily="34" charset="0"/>
              </a:rPr>
              <a:t>            Membre </a:t>
            </a:r>
            <a:r>
              <a:rPr lang="fr-BE" altLang="fr-FR" sz="2000" dirty="0">
                <a:latin typeface="Arial Narrow" panose="020B0606020202030204" pitchFamily="34" charset="0"/>
              </a:rPr>
              <a:t>GT RAF </a:t>
            </a:r>
            <a:r>
              <a:rPr lang="fr-BE" altLang="fr-FR" sz="2000" dirty="0" smtClean="0">
                <a:latin typeface="Arial Narrow" panose="020B0606020202030204" pitchFamily="34" charset="0"/>
              </a:rPr>
              <a:t>de l’IFAPME </a:t>
            </a:r>
            <a:r>
              <a:rPr lang="fr-BE" altLang="fr-FR" sz="2000" dirty="0">
                <a:latin typeface="Arial Narrow" panose="020B0606020202030204" pitchFamily="34" charset="0"/>
              </a:rPr>
              <a:t>: </a:t>
            </a:r>
            <a:r>
              <a:rPr lang="fr-BE" altLang="fr-FR" sz="2000" dirty="0" smtClean="0">
                <a:latin typeface="Arial Narrow" panose="020B0606020202030204" pitchFamily="34" charset="0"/>
                <a:hlinkClick r:id="rId4"/>
              </a:rPr>
              <a:t>laurie.germaux@ifapme.be</a:t>
            </a:r>
            <a:r>
              <a:rPr lang="fr-BE" altLang="fr-FR" sz="2000" dirty="0" smtClean="0">
                <a:latin typeface="Arial Narrow" panose="020B0606020202030204" pitchFamily="34" charset="0"/>
              </a:rPr>
              <a:t> </a:t>
            </a:r>
            <a:endParaRPr lang="fr-BE" altLang="fr-FR" sz="2000" dirty="0" smtClean="0">
              <a:latin typeface="Arial Narrow" panose="020B0606020202030204" pitchFamily="34" charset="0"/>
            </a:endParaRPr>
          </a:p>
          <a:p>
            <a:pPr marL="0" indent="0">
              <a:buFontTx/>
              <a:buNone/>
              <a:defRPr/>
            </a:pPr>
            <a:r>
              <a:rPr lang="fr-BE" altLang="fr-FR" sz="2000" dirty="0">
                <a:latin typeface="Arial Narrow" panose="020B0606020202030204" pitchFamily="34" charset="0"/>
              </a:rPr>
              <a:t> </a:t>
            </a:r>
            <a:r>
              <a:rPr lang="fr-BE" altLang="fr-FR" sz="2000" dirty="0" smtClean="0">
                <a:latin typeface="Arial Narrow" panose="020B0606020202030204" pitchFamily="34" charset="0"/>
              </a:rPr>
              <a:t>           Membre </a:t>
            </a:r>
            <a:r>
              <a:rPr lang="fr-BE" altLang="fr-FR" sz="2000" dirty="0">
                <a:latin typeface="Arial Narrow" panose="020B0606020202030204" pitchFamily="34" charset="0"/>
              </a:rPr>
              <a:t>GT RAF </a:t>
            </a:r>
            <a:r>
              <a:rPr lang="fr-BE" altLang="fr-FR" sz="2000" dirty="0" smtClean="0">
                <a:latin typeface="Arial Narrow" panose="020B0606020202030204" pitchFamily="34" charset="0"/>
              </a:rPr>
              <a:t>du </a:t>
            </a:r>
            <a:r>
              <a:rPr lang="fr-BE" altLang="fr-FR" sz="2000" dirty="0" err="1" smtClean="0">
                <a:latin typeface="Arial Narrow" panose="020B0606020202030204" pitchFamily="34" charset="0"/>
              </a:rPr>
              <a:t>Forem</a:t>
            </a:r>
            <a:r>
              <a:rPr lang="fr-BE" altLang="fr-FR" sz="2000" dirty="0" smtClean="0">
                <a:latin typeface="Arial Narrow" panose="020B0606020202030204" pitchFamily="34" charset="0"/>
              </a:rPr>
              <a:t> </a:t>
            </a:r>
            <a:r>
              <a:rPr lang="fr-BE" altLang="fr-FR" sz="2000" dirty="0">
                <a:latin typeface="Arial Narrow" panose="020B0606020202030204" pitchFamily="34" charset="0"/>
              </a:rPr>
              <a:t>: </a:t>
            </a:r>
            <a:r>
              <a:rPr lang="fr-BE" altLang="fr-FR" sz="2000" dirty="0" smtClean="0">
                <a:latin typeface="Arial Narrow" panose="020B0606020202030204" pitchFamily="34" charset="0"/>
                <a:hlinkClick r:id="rId5"/>
              </a:rPr>
              <a:t>mathieu.gaillard@forem.be</a:t>
            </a:r>
            <a:endParaRPr lang="fr-BE" altLang="fr-FR" sz="2000" dirty="0">
              <a:latin typeface="Arial Narrow" panose="020B0606020202030204" pitchFamily="34" charset="0"/>
            </a:endParaRPr>
          </a:p>
          <a:p>
            <a:pPr marL="0" indent="0">
              <a:buFontTx/>
              <a:buNone/>
              <a:defRPr/>
            </a:pPr>
            <a:r>
              <a:rPr lang="fr-BE" altLang="fr-FR" sz="2000" dirty="0" smtClean="0">
                <a:latin typeface="Arial Narrow" panose="020B0606020202030204" pitchFamily="34" charset="0"/>
              </a:rPr>
              <a:t>            Membre GT </a:t>
            </a:r>
            <a:r>
              <a:rPr lang="fr-BE" altLang="fr-FR" sz="2000" dirty="0">
                <a:latin typeface="Arial Narrow" panose="020B0606020202030204" pitchFamily="34" charset="0"/>
              </a:rPr>
              <a:t>RAF </a:t>
            </a:r>
            <a:r>
              <a:rPr lang="fr-BE" altLang="fr-FR" sz="2000" dirty="0" smtClean="0">
                <a:latin typeface="Arial Narrow" panose="020B0606020202030204" pitchFamily="34" charset="0"/>
              </a:rPr>
              <a:t>de l’enseignement de promotion sociale </a:t>
            </a:r>
            <a:r>
              <a:rPr lang="fr-BE" altLang="fr-FR" sz="2000" dirty="0">
                <a:latin typeface="Arial Narrow" panose="020B0606020202030204" pitchFamily="34" charset="0"/>
              </a:rPr>
              <a:t>: </a:t>
            </a:r>
            <a:r>
              <a:rPr lang="fr-BE" altLang="fr-FR" sz="2000" dirty="0" smtClean="0">
                <a:latin typeface="Arial Narrow" panose="020B0606020202030204" pitchFamily="34" charset="0"/>
                <a:hlinkClick r:id="rId6"/>
              </a:rPr>
              <a:t>xavier.coppe@cdlys.be</a:t>
            </a:r>
            <a:r>
              <a:rPr lang="fr-BE" altLang="fr-FR" sz="2000" dirty="0" smtClean="0">
                <a:latin typeface="Arial Narrow" panose="020B0606020202030204" pitchFamily="34" charset="0"/>
              </a:rPr>
              <a:t> </a:t>
            </a:r>
            <a:endParaRPr lang="fr-BE" altLang="fr-FR" sz="2000" dirty="0">
              <a:latin typeface="Arial Narrow" panose="020B0606020202030204" pitchFamily="34" charset="0"/>
            </a:endParaRPr>
          </a:p>
          <a:p>
            <a:pPr>
              <a:buFontTx/>
              <a:buChar char="-"/>
              <a:defRPr/>
            </a:pPr>
            <a:r>
              <a:rPr lang="fr-BE" altLang="fr-FR" sz="2000" dirty="0">
                <a:latin typeface="Arial Narrow" panose="020B0606020202030204" pitchFamily="34" charset="0"/>
              </a:rPr>
              <a:t>Pour toute information générale concernant le Titre de compétence : </a:t>
            </a:r>
            <a:endParaRPr lang="fr-BE" altLang="fr-FR" sz="2000" dirty="0" smtClean="0">
              <a:latin typeface="Arial Narrow" panose="020B0606020202030204" pitchFamily="34" charset="0"/>
            </a:endParaRPr>
          </a:p>
          <a:p>
            <a:pPr marL="0" indent="0">
              <a:buFontTx/>
              <a:buNone/>
              <a:defRPr/>
            </a:pPr>
            <a:r>
              <a:rPr lang="fr-BE" altLang="fr-FR" sz="2000" dirty="0">
                <a:latin typeface="Arial Narrow" panose="020B0606020202030204" pitchFamily="34" charset="0"/>
              </a:rPr>
              <a:t>	</a:t>
            </a:r>
            <a:r>
              <a:rPr lang="fr-BE" altLang="fr-FR" sz="2000" dirty="0" smtClean="0">
                <a:latin typeface="Arial Narrow" panose="020B0606020202030204" pitchFamily="34" charset="0"/>
              </a:rPr>
              <a:t>site du CVDC </a:t>
            </a:r>
            <a:r>
              <a:rPr lang="fr-BE" altLang="fr-FR" sz="2000" dirty="0" smtClean="0">
                <a:latin typeface="Arial Narrow" panose="020B0606020202030204" pitchFamily="34" charset="0"/>
                <a:hlinkClick r:id="rId7"/>
              </a:rPr>
              <a:t>info@cvdc.be</a:t>
            </a:r>
            <a:endParaRPr lang="fr-BE" altLang="fr-FR" sz="2000" dirty="0">
              <a:latin typeface="Arial Narrow" panose="020B0606020202030204" pitchFamily="34" charset="0"/>
            </a:endParaRPr>
          </a:p>
          <a:p>
            <a:pPr>
              <a:buFontTx/>
              <a:buChar char="-"/>
              <a:defRPr/>
            </a:pPr>
            <a:r>
              <a:rPr lang="fr-BE" altLang="fr-FR" sz="2000" dirty="0">
                <a:latin typeface="Arial Narrow" panose="020B0606020202030204" pitchFamily="34" charset="0"/>
              </a:rPr>
              <a:t>Pour toute information générale concernant le processus </a:t>
            </a:r>
            <a:r>
              <a:rPr lang="fr-BE" altLang="fr-FR" sz="2000" dirty="0" smtClean="0">
                <a:latin typeface="Arial Narrow" panose="020B0606020202030204" pitchFamily="34" charset="0"/>
              </a:rPr>
              <a:t>RAF au CVDC : </a:t>
            </a:r>
            <a:r>
              <a:rPr lang="fr-BE" altLang="fr-FR" sz="2000" dirty="0" smtClean="0">
                <a:latin typeface="Arial Narrow" panose="020B0606020202030204" pitchFamily="34" charset="0"/>
                <a:hlinkClick r:id="rId8"/>
              </a:rPr>
              <a:t>m.rost@cvdc.be</a:t>
            </a:r>
            <a:endParaRPr lang="fr-BE" altLang="fr-FR" sz="2000" dirty="0" smtClean="0">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388" y="2060575"/>
            <a:ext cx="8713787" cy="4681538"/>
          </a:xfrm>
        </p:spPr>
        <p:txBody>
          <a:bodyPr/>
          <a:lstStyle/>
          <a:p>
            <a:pPr marL="514350" lvl="1" indent="0" eaLnBrk="1" fontAlgn="auto" hangingPunct="1">
              <a:spcBef>
                <a:spcPts val="0"/>
              </a:spcBef>
              <a:spcAft>
                <a:spcPts val="0"/>
              </a:spcAft>
              <a:buFont typeface="Arial" charset="0"/>
              <a:buNone/>
              <a:defRPr/>
            </a:pPr>
            <a:r>
              <a:rPr lang="fr-BE" sz="2700" b="1" dirty="0" smtClean="0">
                <a:solidFill>
                  <a:srgbClr val="990033"/>
                </a:solidFill>
                <a:latin typeface="Arial Narrow" pitchFamily="34" charset="0"/>
                <a:cs typeface="Arial" charset="0"/>
              </a:rPr>
              <a:t>1. Principe </a:t>
            </a:r>
            <a:r>
              <a:rPr lang="fr-BE" sz="2700" b="1" dirty="0">
                <a:solidFill>
                  <a:srgbClr val="990033"/>
                </a:solidFill>
                <a:latin typeface="Arial Narrow" pitchFamily="34" charset="0"/>
                <a:cs typeface="Arial" charset="0"/>
              </a:rPr>
              <a:t>et </a:t>
            </a:r>
            <a:r>
              <a:rPr lang="fr-BE" sz="2700" b="1" dirty="0" smtClean="0">
                <a:solidFill>
                  <a:srgbClr val="990033"/>
                </a:solidFill>
                <a:latin typeface="Arial Narrow" pitchFamily="34" charset="0"/>
                <a:cs typeface="Arial" charset="0"/>
              </a:rPr>
              <a:t>objectifs</a:t>
            </a:r>
          </a:p>
          <a:p>
            <a:pPr marL="914400" lvl="2" indent="0" eaLnBrk="1" fontAlgn="auto" hangingPunct="1">
              <a:spcBef>
                <a:spcPts val="0"/>
              </a:spcBef>
              <a:spcAft>
                <a:spcPts val="0"/>
              </a:spcAft>
              <a:buFont typeface="Arial" charset="0"/>
              <a:buNone/>
              <a:defRPr/>
            </a:pPr>
            <a:endParaRPr lang="fr-BE" sz="2300" b="1" dirty="0">
              <a:solidFill>
                <a:srgbClr val="C00000"/>
              </a:solidFill>
              <a:latin typeface="Arial Narrow" pitchFamily="34" charset="0"/>
              <a:cs typeface="Arial" charset="0"/>
            </a:endParaRPr>
          </a:p>
          <a:p>
            <a:pPr marL="457200" lvl="1" indent="0" eaLnBrk="1" fontAlgn="auto" hangingPunct="1">
              <a:spcBef>
                <a:spcPts val="0"/>
              </a:spcBef>
              <a:spcAft>
                <a:spcPts val="0"/>
              </a:spcAft>
              <a:buFontTx/>
              <a:buNone/>
              <a:defRPr/>
            </a:pPr>
            <a:r>
              <a:rPr lang="fr-BE" sz="2000" dirty="0" smtClean="0">
                <a:solidFill>
                  <a:prstClr val="black"/>
                </a:solidFill>
                <a:latin typeface="Arial Narrow" pitchFamily="34" charset="0"/>
                <a:cs typeface="Arial" charset="0"/>
              </a:rPr>
              <a:t>Depuis la création de la validation des compétences, un Titre de compétence est remis au candidat qui réussit une épreuve de validation pour laquelle il s’est inscrit. Ces épreuves individuelles se déroulent dans un Centre de validation agrée</a:t>
            </a:r>
            <a:r>
              <a:rPr lang="fr-BE" sz="2000" b="1" dirty="0" smtClean="0">
                <a:solidFill>
                  <a:prstClr val="black"/>
                </a:solidFill>
                <a:latin typeface="Arial Narrow" pitchFamily="34" charset="0"/>
                <a:cs typeface="Arial" charset="0"/>
              </a:rPr>
              <a:t>.</a:t>
            </a:r>
          </a:p>
          <a:p>
            <a:pPr lvl="1" eaLnBrk="1" fontAlgn="auto" hangingPunct="1">
              <a:spcBef>
                <a:spcPts val="0"/>
              </a:spcBef>
              <a:spcAft>
                <a:spcPts val="0"/>
              </a:spcAft>
              <a:defRPr/>
            </a:pPr>
            <a:endParaRPr lang="fr-BE" sz="1800" b="1" u="sng" dirty="0">
              <a:solidFill>
                <a:prstClr val="black"/>
              </a:solidFill>
              <a:latin typeface="Arial Narrow" pitchFamily="34" charset="0"/>
              <a:cs typeface="Arial" charset="0"/>
            </a:endParaRPr>
          </a:p>
          <a:p>
            <a:pPr marL="457200" lvl="1" indent="0" eaLnBrk="1" fontAlgn="auto" hangingPunct="1">
              <a:spcBef>
                <a:spcPts val="0"/>
              </a:spcBef>
              <a:spcAft>
                <a:spcPts val="0"/>
              </a:spcAft>
              <a:buFontTx/>
              <a:buNone/>
              <a:defRPr/>
            </a:pPr>
            <a:r>
              <a:rPr lang="fr-BE" sz="2000" b="1" u="sng" dirty="0" smtClean="0">
                <a:solidFill>
                  <a:prstClr val="black"/>
                </a:solidFill>
                <a:latin typeface="Arial Narrow" pitchFamily="34" charset="0"/>
                <a:cs typeface="Arial" charset="0"/>
              </a:rPr>
              <a:t>En 2011, un </a:t>
            </a:r>
            <a:r>
              <a:rPr lang="fr-BE" sz="2000" b="1" u="sng" dirty="0">
                <a:solidFill>
                  <a:prstClr val="black"/>
                </a:solidFill>
                <a:latin typeface="Arial Narrow" pitchFamily="34" charset="0"/>
                <a:cs typeface="Arial" charset="0"/>
              </a:rPr>
              <a:t>autre mode de délivrance de Titres de </a:t>
            </a:r>
            <a:r>
              <a:rPr lang="fr-BE" sz="2000" b="1" u="sng" dirty="0" smtClean="0">
                <a:solidFill>
                  <a:prstClr val="black"/>
                </a:solidFill>
                <a:latin typeface="Arial Narrow" pitchFamily="34" charset="0"/>
                <a:cs typeface="Arial" charset="0"/>
              </a:rPr>
              <a:t>compétence a été élaboré </a:t>
            </a:r>
            <a:r>
              <a:rPr lang="fr-BE" sz="2000" b="1" u="sng" dirty="0">
                <a:solidFill>
                  <a:prstClr val="black"/>
                </a:solidFill>
                <a:latin typeface="Arial Narrow" pitchFamily="34" charset="0"/>
                <a:cs typeface="Arial" charset="0"/>
              </a:rPr>
              <a:t>: </a:t>
            </a:r>
            <a:r>
              <a:rPr lang="fr-BE" sz="2000" b="1" u="sng" dirty="0" smtClean="0">
                <a:solidFill>
                  <a:prstClr val="black"/>
                </a:solidFill>
                <a:latin typeface="Arial Narrow" pitchFamily="34" charset="0"/>
                <a:cs typeface="Arial" charset="0"/>
              </a:rPr>
              <a:t>la Reconnaissance des acquis de formation (</a:t>
            </a:r>
            <a:r>
              <a:rPr lang="fr-BE" sz="2000" b="1" i="1" u="sng" dirty="0" smtClean="0">
                <a:solidFill>
                  <a:prstClr val="black"/>
                </a:solidFill>
                <a:latin typeface="Arial Narrow" pitchFamily="34" charset="0"/>
                <a:cs typeface="Arial" charset="0"/>
              </a:rPr>
              <a:t>RAF)</a:t>
            </a:r>
            <a:r>
              <a:rPr lang="fr-BE" sz="2000" b="1" dirty="0" smtClean="0">
                <a:solidFill>
                  <a:prstClr val="black"/>
                </a:solidFill>
                <a:latin typeface="Arial Narrow" pitchFamily="34" charset="0"/>
                <a:cs typeface="Arial" charset="0"/>
              </a:rPr>
              <a:t>. </a:t>
            </a:r>
          </a:p>
          <a:p>
            <a:pPr marL="457200" lvl="1" indent="0" eaLnBrk="1" fontAlgn="auto" hangingPunct="1">
              <a:spcBef>
                <a:spcPts val="0"/>
              </a:spcBef>
              <a:spcAft>
                <a:spcPts val="0"/>
              </a:spcAft>
              <a:buFontTx/>
              <a:buNone/>
              <a:defRPr/>
            </a:pPr>
            <a:endParaRPr lang="fr-BE" sz="2000" b="1" dirty="0">
              <a:solidFill>
                <a:prstClr val="black"/>
              </a:solidFill>
              <a:latin typeface="Arial Narrow" pitchFamily="34" charset="0"/>
              <a:cs typeface="Arial" charset="0"/>
            </a:endParaRPr>
          </a:p>
          <a:p>
            <a:pPr marL="457200" lvl="1" indent="0" eaLnBrk="1" fontAlgn="auto" hangingPunct="1">
              <a:spcBef>
                <a:spcPts val="0"/>
              </a:spcBef>
              <a:spcAft>
                <a:spcPts val="0"/>
              </a:spcAft>
              <a:buFontTx/>
              <a:buNone/>
              <a:defRPr/>
            </a:pPr>
            <a:r>
              <a:rPr lang="fr-BE" sz="2000" b="1" dirty="0" smtClean="0">
                <a:solidFill>
                  <a:prstClr val="black"/>
                </a:solidFill>
                <a:latin typeface="Arial Narrow" pitchFamily="34" charset="0"/>
                <a:cs typeface="Arial" charset="0"/>
              </a:rPr>
              <a:t>Il permet aux stagiaires qui ont réussi une formation ou une partie de formation de recevoir automatiquement le(s) Titre(s) de compétence correspondant à leurs acquis de formation. </a:t>
            </a:r>
            <a:endParaRPr lang="fr-BE" sz="2000" b="1" dirty="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endParaRPr lang="fr-BE" sz="2000" b="1"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endParaRPr lang="fr-BE" sz="1200" b="1" dirty="0" smtClean="0">
              <a:solidFill>
                <a:prstClr val="black"/>
              </a:solidFill>
              <a:latin typeface="Arial Narrow" pitchFamily="34" charset="0"/>
              <a:cs typeface="Arial"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388" y="2133600"/>
            <a:ext cx="8569325" cy="4535488"/>
          </a:xfrm>
        </p:spPr>
        <p:txBody>
          <a:bodyPr/>
          <a:lstStyle/>
          <a:p>
            <a:pPr marL="457200" lvl="1" indent="0" eaLnBrk="1" fontAlgn="auto" hangingPunct="1">
              <a:spcBef>
                <a:spcPts val="0"/>
              </a:spcBef>
              <a:spcAft>
                <a:spcPts val="0"/>
              </a:spcAft>
              <a:buFont typeface="Arial" charset="0"/>
              <a:buNone/>
              <a:defRPr/>
            </a:pPr>
            <a:r>
              <a:rPr lang="fr-BE" sz="2000" dirty="0">
                <a:solidFill>
                  <a:prstClr val="black"/>
                </a:solidFill>
                <a:latin typeface="Arial Narrow" pitchFamily="34" charset="0"/>
                <a:cs typeface="Arial" charset="0"/>
              </a:rPr>
              <a:t>Ce nouveau dispositif a été mis en place afin de : </a:t>
            </a:r>
            <a:endParaRPr lang="fr-BE" sz="2000" dirty="0" smtClean="0">
              <a:solidFill>
                <a:prstClr val="black"/>
              </a:solidFill>
              <a:latin typeface="Arial Narrow" pitchFamily="34" charset="0"/>
              <a:cs typeface="Arial" charset="0"/>
            </a:endParaRPr>
          </a:p>
          <a:p>
            <a:pPr lvl="1" eaLnBrk="1" fontAlgn="auto" hangingPunct="1">
              <a:spcBef>
                <a:spcPts val="0"/>
              </a:spcBef>
              <a:spcAft>
                <a:spcPts val="0"/>
              </a:spcAft>
              <a:defRPr/>
            </a:pPr>
            <a:endParaRPr lang="fr-BE" sz="2000" b="1" dirty="0" smtClean="0">
              <a:solidFill>
                <a:prstClr val="black"/>
              </a:solidFill>
              <a:latin typeface="Arial Narrow" pitchFamily="34" charset="0"/>
              <a:cs typeface="Arial" charset="0"/>
            </a:endParaRPr>
          </a:p>
          <a:p>
            <a:pPr lvl="1" eaLnBrk="1" fontAlgn="auto" hangingPunct="1">
              <a:spcBef>
                <a:spcPts val="0"/>
              </a:spcBef>
              <a:spcAft>
                <a:spcPts val="0"/>
              </a:spcAft>
              <a:defRPr/>
            </a:pPr>
            <a:r>
              <a:rPr lang="fr-BE" sz="2000" b="1" dirty="0" smtClean="0">
                <a:solidFill>
                  <a:prstClr val="black"/>
                </a:solidFill>
                <a:latin typeface="Arial Narrow" pitchFamily="34" charset="0"/>
                <a:cs typeface="Arial" charset="0"/>
              </a:rPr>
              <a:t>Simplifier </a:t>
            </a:r>
            <a:r>
              <a:rPr lang="fr-BE" sz="2000" b="1" dirty="0">
                <a:solidFill>
                  <a:prstClr val="black"/>
                </a:solidFill>
                <a:latin typeface="Arial Narrow" pitchFamily="34" charset="0"/>
                <a:cs typeface="Arial" charset="0"/>
              </a:rPr>
              <a:t>les parcours des apprenants. </a:t>
            </a:r>
            <a:r>
              <a:rPr lang="fr-BE" sz="2000" b="1" dirty="0" smtClean="0">
                <a:solidFill>
                  <a:prstClr val="black"/>
                </a:solidFill>
                <a:latin typeface="Arial Narrow" pitchFamily="34" charset="0"/>
                <a:cs typeface="Arial" charset="0"/>
              </a:rPr>
              <a:t> </a:t>
            </a:r>
            <a:r>
              <a:rPr lang="fr-BE" sz="2000" dirty="0" smtClean="0">
                <a:solidFill>
                  <a:prstClr val="black"/>
                </a:solidFill>
                <a:latin typeface="Arial Narrow" pitchFamily="34" charset="0"/>
                <a:cs typeface="Arial" charset="0"/>
                <a:sym typeface="Wingdings" panose="05000000000000000000" pitchFamily="2" charset="2"/>
              </a:rPr>
              <a:t>Les </a:t>
            </a:r>
            <a:r>
              <a:rPr lang="fr-BE" sz="2000" dirty="0">
                <a:solidFill>
                  <a:prstClr val="black"/>
                </a:solidFill>
                <a:latin typeface="Arial Narrow" pitchFamily="34" charset="0"/>
                <a:cs typeface="Arial" charset="0"/>
                <a:sym typeface="Wingdings" panose="05000000000000000000" pitchFamily="2" charset="2"/>
              </a:rPr>
              <a:t>épreuves réussies par les stagiaires au cours de leur formation sont tellement similaires à celles utilisées dans les Centres de validation qu’il est inutile de réévaluer  une 2</a:t>
            </a:r>
            <a:r>
              <a:rPr lang="fr-BE" sz="2000" baseline="30000" dirty="0">
                <a:solidFill>
                  <a:prstClr val="black"/>
                </a:solidFill>
                <a:latin typeface="Arial Narrow" pitchFamily="34" charset="0"/>
                <a:cs typeface="Arial" charset="0"/>
                <a:sym typeface="Wingdings" panose="05000000000000000000" pitchFamily="2" charset="2"/>
              </a:rPr>
              <a:t>ème</a:t>
            </a:r>
            <a:r>
              <a:rPr lang="fr-BE" sz="2000" dirty="0">
                <a:solidFill>
                  <a:prstClr val="black"/>
                </a:solidFill>
                <a:latin typeface="Arial Narrow" pitchFamily="34" charset="0"/>
                <a:cs typeface="Arial" charset="0"/>
                <a:sym typeface="Wingdings" panose="05000000000000000000" pitchFamily="2" charset="2"/>
              </a:rPr>
              <a:t> fois les mêmes compétences des stagiaires par une épreuve dans un Centre de </a:t>
            </a:r>
            <a:r>
              <a:rPr lang="fr-BE" sz="2000" dirty="0" smtClean="0">
                <a:solidFill>
                  <a:prstClr val="black"/>
                </a:solidFill>
                <a:latin typeface="Arial Narrow" pitchFamily="34" charset="0"/>
                <a:cs typeface="Arial" charset="0"/>
                <a:sym typeface="Wingdings" panose="05000000000000000000" pitchFamily="2" charset="2"/>
              </a:rPr>
              <a:t>validation</a:t>
            </a:r>
          </a:p>
          <a:p>
            <a:pPr lvl="1" eaLnBrk="1" fontAlgn="auto" hangingPunct="1">
              <a:spcBef>
                <a:spcPts val="0"/>
              </a:spcBef>
              <a:spcAft>
                <a:spcPts val="0"/>
              </a:spcAft>
              <a:defRPr/>
            </a:pPr>
            <a:endParaRPr lang="fr-BE" sz="2000" b="1" dirty="0" smtClean="0">
              <a:solidFill>
                <a:prstClr val="black"/>
              </a:solidFill>
              <a:latin typeface="Arial Narrow" pitchFamily="34" charset="0"/>
              <a:cs typeface="Arial" charset="0"/>
              <a:sym typeface="Wingdings" panose="05000000000000000000" pitchFamily="2" charset="2"/>
            </a:endParaRPr>
          </a:p>
          <a:p>
            <a:pPr lvl="1" eaLnBrk="1" fontAlgn="auto" hangingPunct="1">
              <a:spcBef>
                <a:spcPts val="0"/>
              </a:spcBef>
              <a:spcAft>
                <a:spcPts val="0"/>
              </a:spcAft>
              <a:defRPr/>
            </a:pPr>
            <a:r>
              <a:rPr lang="fr-BE" sz="2000" b="1" dirty="0" smtClean="0">
                <a:solidFill>
                  <a:prstClr val="black"/>
                </a:solidFill>
                <a:latin typeface="Arial Narrow" pitchFamily="34" charset="0"/>
                <a:cs typeface="Arial" charset="0"/>
              </a:rPr>
              <a:t>Fluidifier </a:t>
            </a:r>
            <a:r>
              <a:rPr lang="fr-BE" sz="2000" b="1" dirty="0">
                <a:solidFill>
                  <a:prstClr val="black"/>
                </a:solidFill>
                <a:latin typeface="Arial Narrow" pitchFamily="34" charset="0"/>
                <a:cs typeface="Arial" charset="0"/>
              </a:rPr>
              <a:t>les passerelles </a:t>
            </a:r>
            <a:r>
              <a:rPr lang="fr-BE" sz="2000" dirty="0">
                <a:solidFill>
                  <a:prstClr val="black"/>
                </a:solidFill>
                <a:latin typeface="Arial Narrow" pitchFamily="34" charset="0"/>
                <a:cs typeface="Arial" charset="0"/>
              </a:rPr>
              <a:t>entre les formations et favoriser l’apprentissage tout au long de la </a:t>
            </a:r>
            <a:r>
              <a:rPr lang="fr-BE" sz="2000" dirty="0" smtClean="0">
                <a:solidFill>
                  <a:prstClr val="black"/>
                </a:solidFill>
                <a:latin typeface="Arial Narrow" pitchFamily="34" charset="0"/>
                <a:cs typeface="Arial" charset="0"/>
              </a:rPr>
              <a:t>vie</a:t>
            </a:r>
          </a:p>
          <a:p>
            <a:pPr lvl="1" eaLnBrk="1" fontAlgn="auto" hangingPunct="1">
              <a:spcBef>
                <a:spcPts val="0"/>
              </a:spcBef>
              <a:spcAft>
                <a:spcPts val="0"/>
              </a:spcAft>
              <a:defRPr/>
            </a:pPr>
            <a:endParaRPr lang="fr-BE" sz="2000" dirty="0" smtClean="0">
              <a:solidFill>
                <a:prstClr val="black"/>
              </a:solidFill>
              <a:latin typeface="Arial Narrow" pitchFamily="34" charset="0"/>
              <a:cs typeface="Arial" charset="0"/>
            </a:endParaRPr>
          </a:p>
          <a:p>
            <a:pPr lvl="1" eaLnBrk="1" fontAlgn="auto" hangingPunct="1">
              <a:spcBef>
                <a:spcPts val="0"/>
              </a:spcBef>
              <a:spcAft>
                <a:spcPts val="0"/>
              </a:spcAft>
              <a:defRPr/>
            </a:pPr>
            <a:r>
              <a:rPr lang="fr-BE" sz="2000" b="1" dirty="0" smtClean="0">
                <a:solidFill>
                  <a:prstClr val="black"/>
                </a:solidFill>
                <a:latin typeface="Arial Narrow" pitchFamily="34" charset="0"/>
                <a:cs typeface="Arial" charset="0"/>
              </a:rPr>
              <a:t>Donner </a:t>
            </a:r>
            <a:r>
              <a:rPr lang="fr-BE" sz="2000" b="1" dirty="0">
                <a:solidFill>
                  <a:prstClr val="black"/>
                </a:solidFill>
                <a:latin typeface="Arial Narrow" pitchFamily="34" charset="0"/>
                <a:cs typeface="Arial" charset="0"/>
              </a:rPr>
              <a:t>une valeur supplémentaire à la formation suivie </a:t>
            </a:r>
            <a:r>
              <a:rPr lang="fr-BE" sz="2000" dirty="0">
                <a:solidFill>
                  <a:prstClr val="black"/>
                </a:solidFill>
                <a:latin typeface="Arial Narrow" pitchFamily="34" charset="0"/>
                <a:cs typeface="Arial" charset="0"/>
              </a:rPr>
              <a:t>étant </a:t>
            </a:r>
            <a:r>
              <a:rPr lang="fr-BE" sz="2000" dirty="0" smtClean="0">
                <a:solidFill>
                  <a:prstClr val="black"/>
                </a:solidFill>
                <a:latin typeface="Arial Narrow" pitchFamily="34" charset="0"/>
                <a:cs typeface="Arial" charset="0"/>
              </a:rPr>
              <a:t>donné </a:t>
            </a:r>
            <a:r>
              <a:rPr lang="fr-BE" sz="2000" dirty="0">
                <a:solidFill>
                  <a:prstClr val="black"/>
                </a:solidFill>
                <a:latin typeface="Arial Narrow" pitchFamily="34" charset="0"/>
                <a:cs typeface="Arial" charset="0"/>
              </a:rPr>
              <a:t>que </a:t>
            </a:r>
            <a:r>
              <a:rPr lang="fr-BE" sz="2000" b="1" dirty="0">
                <a:solidFill>
                  <a:prstClr val="black"/>
                </a:solidFill>
                <a:latin typeface="Arial Narrow" pitchFamily="34" charset="0"/>
                <a:cs typeface="Arial" charset="0"/>
              </a:rPr>
              <a:t>le Titre de compétence est officiellement reconnu par les 3 </a:t>
            </a:r>
            <a:r>
              <a:rPr lang="fr-BE" sz="2000" b="1" dirty="0" smtClean="0">
                <a:solidFill>
                  <a:prstClr val="black"/>
                </a:solidFill>
                <a:latin typeface="Arial Narrow" pitchFamily="34" charset="0"/>
                <a:cs typeface="Arial" charset="0"/>
              </a:rPr>
              <a:t>gouvernements</a:t>
            </a:r>
          </a:p>
          <a:p>
            <a:pPr marL="457200" lvl="1" indent="0" eaLnBrk="1" fontAlgn="auto" hangingPunct="1">
              <a:spcBef>
                <a:spcPts val="0"/>
              </a:spcBef>
              <a:spcAft>
                <a:spcPts val="0"/>
              </a:spcAft>
              <a:buFontTx/>
              <a:buNone/>
              <a:defRPr/>
            </a:pPr>
            <a:endParaRPr lang="fr-BE" sz="2000" b="1" dirty="0" smtClean="0">
              <a:solidFill>
                <a:prstClr val="black"/>
              </a:solidFill>
              <a:latin typeface="Arial Narrow" pitchFamily="34" charset="0"/>
              <a:cs typeface="Arial" charset="0"/>
            </a:endParaRPr>
          </a:p>
          <a:p>
            <a:pPr lvl="1" eaLnBrk="1" fontAlgn="auto" hangingPunct="1">
              <a:spcBef>
                <a:spcPts val="0"/>
              </a:spcBef>
              <a:spcAft>
                <a:spcPts val="0"/>
              </a:spcAft>
              <a:defRPr/>
            </a:pPr>
            <a:r>
              <a:rPr lang="fr-BE" sz="2000" b="1" dirty="0">
                <a:solidFill>
                  <a:prstClr val="black"/>
                </a:solidFill>
                <a:latin typeface="Arial Narrow" pitchFamily="34" charset="0"/>
                <a:cs typeface="Arial" charset="0"/>
                <a:sym typeface="Wingdings" panose="05000000000000000000" pitchFamily="2" charset="2"/>
              </a:rPr>
              <a:t>D</a:t>
            </a:r>
            <a:r>
              <a:rPr lang="fr-BE" sz="2000" b="1" dirty="0">
                <a:solidFill>
                  <a:prstClr val="black"/>
                </a:solidFill>
                <a:latin typeface="Arial Narrow" pitchFamily="34" charset="0"/>
                <a:cs typeface="Arial" charset="0"/>
              </a:rPr>
              <a:t>ésengorger certains Centres de validation </a:t>
            </a:r>
            <a:r>
              <a:rPr lang="fr-BE" sz="2000" dirty="0">
                <a:solidFill>
                  <a:prstClr val="black"/>
                </a:solidFill>
                <a:latin typeface="Arial Narrow" pitchFamily="34" charset="0"/>
                <a:cs typeface="Arial" charset="0"/>
                <a:sym typeface="Wingdings" panose="05000000000000000000" pitchFamily="2" charset="2"/>
              </a:rPr>
              <a:t> économie du système</a:t>
            </a:r>
          </a:p>
          <a:p>
            <a:pPr marL="0" indent="0">
              <a:buFontTx/>
              <a:buNone/>
              <a:defRPr/>
            </a:pPr>
            <a:endParaRPr lang="fr-BE" dirty="0"/>
          </a:p>
          <a:p>
            <a:pPr lvl="1" eaLnBrk="1" fontAlgn="auto" hangingPunct="1">
              <a:spcBef>
                <a:spcPts val="0"/>
              </a:spcBef>
              <a:spcAft>
                <a:spcPts val="0"/>
              </a:spcAft>
              <a:defRPr/>
            </a:pPr>
            <a:endParaRPr lang="fr-BE" sz="1800" dirty="0" smtClean="0">
              <a:solidFill>
                <a:prstClr val="black"/>
              </a:solidFill>
              <a:latin typeface="Arial Narrow" pitchFamily="34" charset="0"/>
              <a:cs typeface="Arial" charset="0"/>
              <a:sym typeface="Wingdings" panose="05000000000000000000" pitchFamily="2" charset="2"/>
            </a:endParaRPr>
          </a:p>
          <a:p>
            <a:pPr lvl="1" eaLnBrk="1" fontAlgn="auto" hangingPunct="1">
              <a:spcBef>
                <a:spcPts val="0"/>
              </a:spcBef>
              <a:spcAft>
                <a:spcPts val="0"/>
              </a:spcAft>
              <a:defRPr/>
            </a:pPr>
            <a:endParaRPr lang="fr-BE" sz="1800" dirty="0" smtClean="0">
              <a:solidFill>
                <a:prstClr val="black"/>
              </a:solidFill>
              <a:latin typeface="Arial Narrow" pitchFamily="34" charset="0"/>
              <a:cs typeface="Arial" charset="0"/>
            </a:endParaRPr>
          </a:p>
          <a:p>
            <a:pPr marL="1200150" lvl="2" indent="-285750" eaLnBrk="1" fontAlgn="auto" hangingPunct="1">
              <a:spcBef>
                <a:spcPts val="0"/>
              </a:spcBef>
              <a:spcAft>
                <a:spcPts val="0"/>
              </a:spcAft>
              <a:buFont typeface="Arial" pitchFamily="34" charset="0"/>
              <a:buChar char="•"/>
              <a:defRPr/>
            </a:pPr>
            <a:endParaRPr lang="fr-BE" sz="1800" b="1" dirty="0">
              <a:solidFill>
                <a:prstClr val="black"/>
              </a:solidFill>
              <a:latin typeface="Arial Narrow" pitchFamily="34" charset="0"/>
              <a:cs typeface="Arial" charset="0"/>
            </a:endParaRPr>
          </a:p>
          <a:p>
            <a:pPr marL="1200150" lvl="2" indent="-285750" eaLnBrk="1" fontAlgn="auto" hangingPunct="1">
              <a:spcBef>
                <a:spcPts val="0"/>
              </a:spcBef>
              <a:spcAft>
                <a:spcPts val="0"/>
              </a:spcAft>
              <a:buFont typeface="Arial" pitchFamily="34" charset="0"/>
              <a:buChar char="•"/>
              <a:defRPr/>
            </a:pPr>
            <a:endParaRPr lang="fr-BE" sz="1200" b="1" dirty="0">
              <a:solidFill>
                <a:prstClr val="black"/>
              </a:solidFill>
              <a:latin typeface="Arial Narrow" pitchFamily="34" charset="0"/>
              <a:cs typeface="Arial" charset="0"/>
            </a:endParaRPr>
          </a:p>
          <a:p>
            <a:pPr marL="1200150" lvl="2" indent="-285750" eaLnBrk="1" fontAlgn="auto" hangingPunct="1">
              <a:spcBef>
                <a:spcPts val="0"/>
              </a:spcBef>
              <a:spcAft>
                <a:spcPts val="0"/>
              </a:spcAft>
              <a:buFont typeface="Arial" pitchFamily="34" charset="0"/>
              <a:buChar char="•"/>
              <a:defRPr/>
            </a:pPr>
            <a:endParaRPr lang="fr-BE" sz="1000" b="1" dirty="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endParaRPr lang="fr-BE" sz="1600" b="1" dirty="0">
              <a:solidFill>
                <a:prstClr val="black"/>
              </a:solidFill>
              <a:latin typeface="Arial Narrow" pitchFamily="34" charset="0"/>
              <a:cs typeface="Arial" charset="0"/>
            </a:endParaRPr>
          </a:p>
          <a:p>
            <a:pPr lvl="1" eaLnBrk="1" fontAlgn="auto" hangingPunct="1">
              <a:spcBef>
                <a:spcPts val="0"/>
              </a:spcBef>
              <a:spcAft>
                <a:spcPts val="0"/>
              </a:spcAft>
              <a:buFont typeface="Arial" pitchFamily="34" charset="0"/>
              <a:buChar char="•"/>
              <a:defRPr/>
            </a:pPr>
            <a:endParaRPr lang="fr-BE" sz="1600" b="1" dirty="0">
              <a:solidFill>
                <a:prstClr val="black"/>
              </a:solidFill>
              <a:latin typeface="Arial Narrow" pitchFamily="34" charset="0"/>
              <a:cs typeface="Arial" charset="0"/>
            </a:endParaRPr>
          </a:p>
          <a:p>
            <a:pPr>
              <a:defRPr/>
            </a:pPr>
            <a:endParaRPr lang="fr-BE"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05038"/>
            <a:ext cx="8435975" cy="4319587"/>
          </a:xfrm>
        </p:spPr>
        <p:txBody>
          <a:bodyPr/>
          <a:lstStyle/>
          <a:p>
            <a:pPr lvl="1" eaLnBrk="1" fontAlgn="auto" hangingPunct="1">
              <a:spcBef>
                <a:spcPts val="0"/>
              </a:spcBef>
              <a:spcAft>
                <a:spcPts val="0"/>
              </a:spcAft>
              <a:defRPr/>
            </a:pPr>
            <a:r>
              <a:rPr lang="fr-BE" sz="2000" b="1" dirty="0">
                <a:solidFill>
                  <a:prstClr val="black"/>
                </a:solidFill>
                <a:latin typeface="Arial Narrow" pitchFamily="34" charset="0"/>
                <a:cs typeface="Arial" charset="0"/>
              </a:rPr>
              <a:t>Assurer une large diffusion des Titres de compétence sans en altérer leurs </a:t>
            </a:r>
            <a:r>
              <a:rPr lang="fr-BE" sz="2000" b="1" dirty="0" smtClean="0">
                <a:solidFill>
                  <a:prstClr val="black"/>
                </a:solidFill>
                <a:latin typeface="Arial Narrow" pitchFamily="34" charset="0"/>
                <a:cs typeface="Arial" charset="0"/>
              </a:rPr>
              <a:t>valeurs</a:t>
            </a:r>
          </a:p>
          <a:p>
            <a:pPr marL="457200" lvl="1" indent="0" eaLnBrk="1" fontAlgn="auto" hangingPunct="1">
              <a:spcBef>
                <a:spcPts val="0"/>
              </a:spcBef>
              <a:spcAft>
                <a:spcPts val="0"/>
              </a:spcAft>
              <a:buFontTx/>
              <a:buNone/>
              <a:defRPr/>
            </a:pPr>
            <a:endParaRPr lang="fr-BE" sz="2000" b="1"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Tx/>
              <a:buNone/>
              <a:defRPr/>
            </a:pPr>
            <a:r>
              <a:rPr lang="fr-BE" sz="2000" dirty="0" smtClean="0">
                <a:solidFill>
                  <a:prstClr val="black"/>
                </a:solidFill>
                <a:latin typeface="Arial Narrow" pitchFamily="34" charset="0"/>
                <a:cs typeface="Arial" charset="0"/>
              </a:rPr>
              <a:t>Les </a:t>
            </a:r>
            <a:r>
              <a:rPr lang="fr-BE" sz="2000" dirty="0">
                <a:solidFill>
                  <a:prstClr val="black"/>
                </a:solidFill>
                <a:latin typeface="Arial Narrow" pitchFamily="34" charset="0"/>
                <a:cs typeface="Arial" charset="0"/>
              </a:rPr>
              <a:t>membres du GT RAF  </a:t>
            </a:r>
            <a:r>
              <a:rPr lang="fr-BE" sz="2000" b="1" u="sng" dirty="0">
                <a:solidFill>
                  <a:prstClr val="black"/>
                </a:solidFill>
                <a:latin typeface="Arial Narrow" pitchFamily="34" charset="0"/>
                <a:cs typeface="Arial" charset="0"/>
              </a:rPr>
              <a:t>analysent minutieusement les moindres détails des épreuves </a:t>
            </a:r>
            <a:r>
              <a:rPr lang="fr-BE" sz="2000" b="1" dirty="0">
                <a:solidFill>
                  <a:prstClr val="black"/>
                </a:solidFill>
                <a:latin typeface="Arial Narrow" pitchFamily="34" charset="0"/>
                <a:cs typeface="Arial" charset="0"/>
              </a:rPr>
              <a:t>des opérateurs de formation </a:t>
            </a:r>
            <a:r>
              <a:rPr lang="fr-BE" sz="2000" dirty="0">
                <a:solidFill>
                  <a:prstClr val="black"/>
                </a:solidFill>
                <a:latin typeface="Arial Narrow" pitchFamily="34" charset="0"/>
                <a:cs typeface="Arial" charset="0"/>
              </a:rPr>
              <a:t>(compétences visées, niveau de difficulté de la tâche, durée impartie, critères et indicateurs, seuils de réussite, etc.) </a:t>
            </a:r>
            <a:r>
              <a:rPr lang="fr-BE" sz="2000" b="1" dirty="0">
                <a:solidFill>
                  <a:prstClr val="black"/>
                </a:solidFill>
                <a:latin typeface="Arial Narrow" pitchFamily="34" charset="0"/>
                <a:cs typeface="Arial" charset="0"/>
              </a:rPr>
              <a:t>afin de garantir l’équivalence entre les épreuves réalisées dans les Centres de validation et celles des centres de formation. </a:t>
            </a:r>
            <a:endParaRPr lang="fr-BE" sz="2000" b="1"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Tx/>
              <a:buNone/>
              <a:defRPr/>
            </a:pPr>
            <a:endParaRPr lang="fr-BE" sz="2000" b="1" dirty="0">
              <a:solidFill>
                <a:prstClr val="black"/>
              </a:solidFill>
              <a:latin typeface="Arial Narrow" pitchFamily="34" charset="0"/>
              <a:cs typeface="Arial" charset="0"/>
            </a:endParaRPr>
          </a:p>
          <a:p>
            <a:pPr marL="457200" lvl="1" indent="0" eaLnBrk="1" fontAlgn="auto" hangingPunct="1">
              <a:spcBef>
                <a:spcPts val="0"/>
              </a:spcBef>
              <a:spcAft>
                <a:spcPts val="0"/>
              </a:spcAft>
              <a:buFontTx/>
              <a:buNone/>
              <a:defRPr/>
            </a:pPr>
            <a:r>
              <a:rPr lang="fr-BE" sz="2000" dirty="0" smtClean="0">
                <a:solidFill>
                  <a:prstClr val="black"/>
                </a:solidFill>
                <a:latin typeface="Arial Narrow" pitchFamily="34" charset="0"/>
                <a:cs typeface="Arial" charset="0"/>
              </a:rPr>
              <a:t>Si </a:t>
            </a:r>
            <a:r>
              <a:rPr lang="fr-BE" sz="2000" dirty="0">
                <a:solidFill>
                  <a:prstClr val="black"/>
                </a:solidFill>
                <a:latin typeface="Arial Narrow" pitchFamily="34" charset="0"/>
                <a:cs typeface="Arial" charset="0"/>
              </a:rPr>
              <a:t>nécessaire des ajustements sont demandés. </a:t>
            </a:r>
            <a:r>
              <a:rPr lang="fr-BE" sz="2000" dirty="0" smtClean="0">
                <a:solidFill>
                  <a:prstClr val="black"/>
                </a:solidFill>
                <a:latin typeface="Arial Narrow" pitchFamily="34" charset="0"/>
                <a:cs typeface="Arial" charset="0"/>
              </a:rPr>
              <a:t>Le </a:t>
            </a:r>
            <a:r>
              <a:rPr lang="fr-BE" sz="2000" dirty="0">
                <a:solidFill>
                  <a:prstClr val="black"/>
                </a:solidFill>
                <a:latin typeface="Arial Narrow" pitchFamily="34" charset="0"/>
                <a:cs typeface="Arial" charset="0"/>
              </a:rPr>
              <a:t>Comité Directeur du </a:t>
            </a:r>
            <a:r>
              <a:rPr lang="fr-BE" sz="2000" dirty="0" smtClean="0">
                <a:solidFill>
                  <a:prstClr val="black"/>
                </a:solidFill>
                <a:latin typeface="Arial Narrow" pitchFamily="34" charset="0"/>
                <a:cs typeface="Arial" charset="0"/>
              </a:rPr>
              <a:t>Consortium de validation des compétences (CVDC) </a:t>
            </a:r>
            <a:r>
              <a:rPr lang="fr-BE" sz="2000" dirty="0">
                <a:solidFill>
                  <a:prstClr val="black"/>
                </a:solidFill>
                <a:latin typeface="Arial Narrow" pitchFamily="34" charset="0"/>
                <a:cs typeface="Arial" charset="0"/>
              </a:rPr>
              <a:t>décide d’octroyer ou pas les Titres pour les formations demandées et la Commission Consultative et d’Agrément où siègent les partenaires sociaux en est informée.</a:t>
            </a:r>
          </a:p>
          <a:p>
            <a:pPr marL="914400" lvl="2" indent="0" eaLnBrk="1" fontAlgn="auto" hangingPunct="1">
              <a:spcBef>
                <a:spcPts val="0"/>
              </a:spcBef>
              <a:spcAft>
                <a:spcPts val="0"/>
              </a:spcAft>
              <a:buFont typeface="Arial" charset="0"/>
              <a:buNone/>
              <a:defRPr/>
            </a:pPr>
            <a:endParaRPr lang="fr-BE" sz="2000" b="1" dirty="0">
              <a:solidFill>
                <a:prstClr val="black"/>
              </a:solidFill>
              <a:latin typeface="Arial Narrow" pitchFamily="34"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0" y="2060848"/>
          <a:ext cx="9144000" cy="480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1338" y="2060575"/>
            <a:ext cx="9577388" cy="4968875"/>
          </a:xfrm>
        </p:spPr>
        <p:txBody>
          <a:bodyPr/>
          <a:lstStyle/>
          <a:p>
            <a:pPr marL="457200" lvl="1" indent="0" eaLnBrk="1" fontAlgn="auto" hangingPunct="1">
              <a:spcBef>
                <a:spcPts val="0"/>
              </a:spcBef>
              <a:spcAft>
                <a:spcPts val="0"/>
              </a:spcAft>
              <a:buFont typeface="Arial" charset="0"/>
              <a:buNone/>
              <a:defRPr/>
            </a:pPr>
            <a:endParaRPr lang="fr-BE" sz="1200" b="1" dirty="0" smtClean="0">
              <a:solidFill>
                <a:prstClr val="black"/>
              </a:solidFill>
              <a:latin typeface="Arial Narrow" pitchFamily="34" charset="0"/>
              <a:cs typeface="Arial" charset="0"/>
            </a:endParaRPr>
          </a:p>
          <a:p>
            <a:pPr marL="57150" indent="0" eaLnBrk="1" fontAlgn="auto" hangingPunct="1">
              <a:spcBef>
                <a:spcPts val="0"/>
              </a:spcBef>
              <a:spcAft>
                <a:spcPts val="0"/>
              </a:spcAft>
              <a:buFont typeface="Arial" charset="0"/>
              <a:buNone/>
              <a:defRPr/>
            </a:pPr>
            <a:r>
              <a:rPr lang="fr-BE" sz="2800" b="1" dirty="0">
                <a:solidFill>
                  <a:srgbClr val="C00000"/>
                </a:solidFill>
                <a:latin typeface="Arial Narrow" pitchFamily="34" charset="0"/>
                <a:cs typeface="Arial" charset="0"/>
              </a:rPr>
              <a:t>	</a:t>
            </a:r>
            <a:r>
              <a:rPr lang="fr-BE" sz="2800" b="1" dirty="0" smtClean="0">
                <a:solidFill>
                  <a:srgbClr val="990033"/>
                </a:solidFill>
                <a:latin typeface="Arial Narrow" pitchFamily="34" charset="0"/>
                <a:cs typeface="Arial" charset="0"/>
              </a:rPr>
              <a:t>2. Attention </a:t>
            </a:r>
            <a:r>
              <a:rPr lang="fr-BE" sz="2800" b="1" dirty="0">
                <a:solidFill>
                  <a:srgbClr val="990033"/>
                </a:solidFill>
                <a:latin typeface="Arial Narrow" pitchFamily="34" charset="0"/>
                <a:cs typeface="Arial" charset="0"/>
              </a:rPr>
              <a:t>portée à la Qualité :</a:t>
            </a:r>
          </a:p>
          <a:p>
            <a:pPr marL="457200" lvl="1" indent="0" eaLnBrk="1" fontAlgn="auto" hangingPunct="1">
              <a:spcBef>
                <a:spcPts val="0"/>
              </a:spcBef>
              <a:spcAft>
                <a:spcPts val="0"/>
              </a:spcAft>
              <a:buFont typeface="Arial" charset="0"/>
              <a:buNone/>
              <a:defRPr/>
            </a:pPr>
            <a:endParaRPr lang="fr-BE" sz="1800" b="1"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r>
              <a:rPr lang="fr-BE" sz="1800" dirty="0">
                <a:solidFill>
                  <a:prstClr val="black"/>
                </a:solidFill>
                <a:latin typeface="Arial Narrow" pitchFamily="34" charset="0"/>
                <a:cs typeface="Arial" charset="0"/>
              </a:rPr>
              <a:t>	</a:t>
            </a:r>
            <a:r>
              <a:rPr lang="fr-BE" sz="1800" dirty="0" smtClean="0">
                <a:solidFill>
                  <a:prstClr val="black"/>
                </a:solidFill>
                <a:latin typeface="Arial Narrow" pitchFamily="34" charset="0"/>
                <a:cs typeface="Arial" charset="0"/>
              </a:rPr>
              <a:t>- </a:t>
            </a:r>
            <a:r>
              <a:rPr lang="fr-BE" sz="2000" dirty="0" smtClean="0">
                <a:solidFill>
                  <a:prstClr val="black"/>
                </a:solidFill>
                <a:latin typeface="Arial Narrow" pitchFamily="34" charset="0"/>
                <a:cs typeface="Arial" charset="0"/>
              </a:rPr>
              <a:t>pour pouvoir déposer </a:t>
            </a:r>
            <a:r>
              <a:rPr lang="fr-BE" sz="2000" smtClean="0">
                <a:solidFill>
                  <a:prstClr val="black"/>
                </a:solidFill>
                <a:latin typeface="Arial Narrow" pitchFamily="34" charset="0"/>
                <a:cs typeface="Arial" charset="0"/>
              </a:rPr>
              <a:t>des dossiers </a:t>
            </a:r>
            <a:r>
              <a:rPr lang="fr-BE" sz="2000" dirty="0" smtClean="0">
                <a:solidFill>
                  <a:prstClr val="black"/>
                </a:solidFill>
                <a:latin typeface="Arial Narrow" pitchFamily="34" charset="0"/>
                <a:cs typeface="Arial" charset="0"/>
              </a:rPr>
              <a:t>RAF, les Opérateurs de formation doivent utiliser un 	système Qualité </a:t>
            </a:r>
            <a:r>
              <a:rPr lang="fr-BE" sz="2000" smtClean="0">
                <a:solidFill>
                  <a:prstClr val="black"/>
                </a:solidFill>
                <a:latin typeface="Arial Narrow" pitchFamily="34" charset="0"/>
                <a:cs typeface="Arial" charset="0"/>
              </a:rPr>
              <a:t>officiellement reconnu </a:t>
            </a:r>
            <a:r>
              <a:rPr lang="fr-BE" sz="2000" dirty="0" smtClean="0">
                <a:solidFill>
                  <a:prstClr val="black"/>
                </a:solidFill>
                <a:latin typeface="Arial Narrow" pitchFamily="34" charset="0"/>
                <a:cs typeface="Arial" charset="0"/>
              </a:rPr>
              <a:t>dans tous leurs centres de formation.</a:t>
            </a:r>
          </a:p>
          <a:p>
            <a:pPr marL="457200" lvl="1" indent="0" eaLnBrk="1" fontAlgn="auto" hangingPunct="1">
              <a:spcBef>
                <a:spcPts val="0"/>
              </a:spcBef>
              <a:spcAft>
                <a:spcPts val="0"/>
              </a:spcAft>
              <a:buFont typeface="Arial" charset="0"/>
              <a:buNone/>
              <a:defRPr/>
            </a:pPr>
            <a:endParaRPr lang="fr-BE" sz="2000"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r>
              <a:rPr lang="fr-BE" sz="2000" dirty="0">
                <a:solidFill>
                  <a:prstClr val="black"/>
                </a:solidFill>
                <a:latin typeface="Arial Narrow" pitchFamily="34" charset="0"/>
                <a:cs typeface="Arial" charset="0"/>
              </a:rPr>
              <a:t>	</a:t>
            </a:r>
            <a:r>
              <a:rPr lang="fr-BE" sz="2000" dirty="0" smtClean="0">
                <a:solidFill>
                  <a:prstClr val="black"/>
                </a:solidFill>
                <a:latin typeface="Arial Narrow" pitchFamily="34" charset="0"/>
                <a:cs typeface="Arial" charset="0"/>
              </a:rPr>
              <a:t>- </a:t>
            </a:r>
            <a:r>
              <a:rPr lang="fr-BE" sz="2000" dirty="0">
                <a:solidFill>
                  <a:prstClr val="black"/>
                </a:solidFill>
                <a:latin typeface="Arial Narrow" pitchFamily="34" charset="0"/>
                <a:cs typeface="Arial" charset="0"/>
              </a:rPr>
              <a:t>les éléments d’évaluation présents dans les </a:t>
            </a:r>
            <a:r>
              <a:rPr lang="fr-BE" sz="2000" dirty="0" smtClean="0">
                <a:solidFill>
                  <a:prstClr val="black"/>
                </a:solidFill>
                <a:latin typeface="Arial Narrow" pitchFamily="34" charset="0"/>
                <a:cs typeface="Arial" charset="0"/>
              </a:rPr>
              <a:t>référentiels </a:t>
            </a:r>
            <a:r>
              <a:rPr lang="fr-BE" sz="2000" dirty="0">
                <a:solidFill>
                  <a:prstClr val="black"/>
                </a:solidFill>
                <a:latin typeface="Arial Narrow" pitchFamily="34" charset="0"/>
                <a:cs typeface="Arial" charset="0"/>
              </a:rPr>
              <a:t>des formations concernées </a:t>
            </a:r>
            <a:r>
              <a:rPr lang="fr-BE" sz="2000" dirty="0" smtClean="0">
                <a:solidFill>
                  <a:prstClr val="black"/>
                </a:solidFill>
                <a:latin typeface="Arial Narrow" pitchFamily="34" charset="0"/>
                <a:cs typeface="Arial" charset="0"/>
              </a:rPr>
              <a:t>	par </a:t>
            </a:r>
            <a:r>
              <a:rPr lang="fr-BE" sz="2000" dirty="0">
                <a:solidFill>
                  <a:prstClr val="black"/>
                </a:solidFill>
                <a:latin typeface="Arial Narrow" pitchFamily="34" charset="0"/>
                <a:cs typeface="Arial" charset="0"/>
              </a:rPr>
              <a:t>la RAF doivent correspondre aux </a:t>
            </a:r>
            <a:r>
              <a:rPr lang="fr-BE" sz="2000" dirty="0" smtClean="0">
                <a:solidFill>
                  <a:prstClr val="black"/>
                </a:solidFill>
                <a:latin typeface="Arial Narrow" pitchFamily="34" charset="0"/>
                <a:cs typeface="Arial" charset="0"/>
              </a:rPr>
              <a:t>référentiels </a:t>
            </a:r>
            <a:r>
              <a:rPr lang="fr-BE" sz="2000" dirty="0">
                <a:solidFill>
                  <a:prstClr val="black"/>
                </a:solidFill>
                <a:latin typeface="Arial Narrow" pitchFamily="34" charset="0"/>
                <a:cs typeface="Arial" charset="0"/>
              </a:rPr>
              <a:t>du </a:t>
            </a:r>
            <a:r>
              <a:rPr lang="fr-BE" sz="2000" dirty="0" smtClean="0">
                <a:solidFill>
                  <a:prstClr val="black"/>
                </a:solidFill>
                <a:latin typeface="Arial Narrow" pitchFamily="34" charset="0"/>
                <a:cs typeface="Arial" charset="0"/>
              </a:rPr>
              <a:t>CVDC. En effet, les référentiels du 	CVDC sont établis entre autre avec les partenaires sociaux et selon une démarche 	Qualité spécifique. En cas d’existence d’un profil du SFMQ un avis de conformité est 	demandé. </a:t>
            </a:r>
          </a:p>
          <a:p>
            <a:pPr marL="457200" lvl="1" indent="0" eaLnBrk="1" fontAlgn="auto" hangingPunct="1">
              <a:spcBef>
                <a:spcPts val="0"/>
              </a:spcBef>
              <a:spcAft>
                <a:spcPts val="0"/>
              </a:spcAft>
              <a:buFont typeface="Arial" charset="0"/>
              <a:buNone/>
              <a:defRPr/>
            </a:pPr>
            <a:endParaRPr lang="fr-BE" sz="2000"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r>
              <a:rPr lang="fr-BE" sz="2000" dirty="0" smtClean="0">
                <a:solidFill>
                  <a:prstClr val="black"/>
                </a:solidFill>
                <a:latin typeface="Arial Narrow" pitchFamily="34" charset="0"/>
                <a:cs typeface="Arial" charset="0"/>
              </a:rPr>
              <a:t>	- dès qu’il y a une modification dans un référentiel, une procédure est lancée afin 	d’examiner si le dossier est toujours valable ou pas.</a:t>
            </a:r>
          </a:p>
          <a:p>
            <a:pPr marL="457200" lvl="1" indent="0" eaLnBrk="1" fontAlgn="auto" hangingPunct="1">
              <a:spcBef>
                <a:spcPts val="0"/>
              </a:spcBef>
              <a:spcAft>
                <a:spcPts val="0"/>
              </a:spcAft>
              <a:buFont typeface="Arial" charset="0"/>
              <a:buNone/>
              <a:defRPr/>
            </a:pPr>
            <a:endParaRPr lang="fr-BE" sz="2000"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r>
              <a:rPr lang="fr-BE" sz="2000" dirty="0">
                <a:solidFill>
                  <a:prstClr val="black"/>
                </a:solidFill>
                <a:latin typeface="Arial Narrow" pitchFamily="34" charset="0"/>
                <a:cs typeface="Arial" charset="0"/>
              </a:rPr>
              <a:t>	</a:t>
            </a:r>
            <a:r>
              <a:rPr lang="fr-BE" sz="2000" dirty="0" smtClean="0">
                <a:solidFill>
                  <a:prstClr val="black"/>
                </a:solidFill>
                <a:latin typeface="Arial Narrow" pitchFamily="34" charset="0"/>
                <a:cs typeface="Arial" charset="0"/>
              </a:rPr>
              <a:t>- veille et renouvellement des dossiers au maximum tous les 3 ans.</a:t>
            </a:r>
          </a:p>
          <a:p>
            <a:pPr marL="457200" lvl="1" indent="0" eaLnBrk="1" fontAlgn="auto" hangingPunct="1">
              <a:spcBef>
                <a:spcPts val="0"/>
              </a:spcBef>
              <a:spcAft>
                <a:spcPts val="0"/>
              </a:spcAft>
              <a:buFont typeface="Arial" charset="0"/>
              <a:buNone/>
              <a:defRPr/>
            </a:pPr>
            <a:r>
              <a:rPr lang="fr-BE" sz="2000" dirty="0" smtClean="0">
                <a:solidFill>
                  <a:prstClr val="black"/>
                </a:solidFill>
                <a:latin typeface="Arial Narrow" pitchFamily="34" charset="0"/>
                <a:cs typeface="Arial" charset="0"/>
              </a:rPr>
              <a:t> </a:t>
            </a:r>
            <a:endParaRPr lang="fr-BE" sz="2000" dirty="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endParaRPr lang="fr-BE" sz="1600" b="1" dirty="0">
              <a:solidFill>
                <a:prstClr val="black"/>
              </a:solidFill>
              <a:latin typeface="Arial Narrow" pitchFamily="34" charset="0"/>
              <a:cs typeface="Arial" charset="0"/>
            </a:endParaRPr>
          </a:p>
          <a:p>
            <a:pPr lvl="1" eaLnBrk="1" fontAlgn="auto" hangingPunct="1">
              <a:spcBef>
                <a:spcPts val="0"/>
              </a:spcBef>
              <a:spcAft>
                <a:spcPts val="0"/>
              </a:spcAft>
              <a:buFont typeface="Arial" pitchFamily="34" charset="0"/>
              <a:buChar char="•"/>
              <a:defRPr/>
            </a:pPr>
            <a:endParaRPr lang="fr-BE" sz="1600" b="1" dirty="0">
              <a:solidFill>
                <a:prstClr val="black"/>
              </a:solidFill>
              <a:latin typeface="Arial Narrow" pitchFamily="34" charset="0"/>
              <a:cs typeface="Arial" charset="0"/>
            </a:endParaRPr>
          </a:p>
          <a:p>
            <a:pPr>
              <a:defRPr/>
            </a:pPr>
            <a:endParaRPr lang="fr-BE"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825" y="2133600"/>
            <a:ext cx="8642350" cy="4706938"/>
          </a:xfrm>
        </p:spPr>
        <p:txBody>
          <a:bodyPr/>
          <a:lstStyle/>
          <a:p>
            <a:pPr marL="457200" lvl="1" indent="0" eaLnBrk="1" fontAlgn="auto" hangingPunct="1">
              <a:spcBef>
                <a:spcPts val="0"/>
              </a:spcBef>
              <a:spcAft>
                <a:spcPts val="0"/>
              </a:spcAft>
              <a:buFont typeface="Arial" charset="0"/>
              <a:buNone/>
              <a:defRPr/>
            </a:pPr>
            <a:r>
              <a:rPr lang="fr-BE" b="1" dirty="0" smtClean="0">
                <a:solidFill>
                  <a:srgbClr val="990033"/>
                </a:solidFill>
                <a:latin typeface="Arial Narrow" pitchFamily="34" charset="0"/>
                <a:cs typeface="Arial" charset="0"/>
              </a:rPr>
              <a:t>3. Avantages </a:t>
            </a:r>
            <a:r>
              <a:rPr lang="fr-BE" b="1" dirty="0">
                <a:solidFill>
                  <a:srgbClr val="990033"/>
                </a:solidFill>
                <a:latin typeface="Arial Narrow" pitchFamily="34" charset="0"/>
                <a:cs typeface="Arial" charset="0"/>
              </a:rPr>
              <a:t>du </a:t>
            </a:r>
            <a:r>
              <a:rPr lang="fr-BE" b="1" dirty="0" smtClean="0">
                <a:solidFill>
                  <a:srgbClr val="990033"/>
                </a:solidFill>
                <a:latin typeface="Arial Narrow" pitchFamily="34" charset="0"/>
                <a:cs typeface="Arial" charset="0"/>
              </a:rPr>
              <a:t>Titre </a:t>
            </a:r>
          </a:p>
          <a:p>
            <a:pPr marL="457200" lvl="1" indent="0" eaLnBrk="1" fontAlgn="auto" hangingPunct="1">
              <a:spcBef>
                <a:spcPts val="0"/>
              </a:spcBef>
              <a:spcAft>
                <a:spcPts val="0"/>
              </a:spcAft>
              <a:buFont typeface="Arial" charset="0"/>
              <a:buNone/>
              <a:defRPr/>
            </a:pPr>
            <a:r>
              <a:rPr lang="fr-BE" sz="2000" b="1" dirty="0" smtClean="0">
                <a:solidFill>
                  <a:srgbClr val="990033"/>
                </a:solidFill>
                <a:latin typeface="Arial Narrow" pitchFamily="34" charset="0"/>
                <a:cs typeface="Arial" charset="0"/>
              </a:rPr>
              <a:t>3.1 Pour les candidats 	</a:t>
            </a:r>
          </a:p>
          <a:p>
            <a:pPr marL="457200" lvl="1" indent="0" eaLnBrk="1" fontAlgn="auto" hangingPunct="1">
              <a:spcBef>
                <a:spcPts val="0"/>
              </a:spcBef>
              <a:spcAft>
                <a:spcPts val="0"/>
              </a:spcAft>
              <a:buFontTx/>
              <a:buNone/>
              <a:defRPr/>
            </a:pPr>
            <a:endParaRPr lang="fr-BE" sz="1200" b="1" dirty="0" smtClean="0">
              <a:solidFill>
                <a:prstClr val="black"/>
              </a:solidFill>
              <a:latin typeface="Arial Narrow" pitchFamily="34" charset="0"/>
              <a:cs typeface="Arial" charset="0"/>
            </a:endParaRPr>
          </a:p>
          <a:p>
            <a:pPr marL="457200" lvl="1" indent="0" eaLnBrk="1" fontAlgn="auto" hangingPunct="1">
              <a:spcBef>
                <a:spcPts val="0"/>
              </a:spcBef>
              <a:spcAft>
                <a:spcPts val="0"/>
              </a:spcAft>
              <a:buFontTx/>
              <a:buNone/>
              <a:defRPr/>
            </a:pPr>
            <a:r>
              <a:rPr lang="fr-BE" sz="2000" dirty="0" smtClean="0">
                <a:solidFill>
                  <a:prstClr val="black"/>
                </a:solidFill>
                <a:latin typeface="Arial Narrow" pitchFamily="34" charset="0"/>
                <a:cs typeface="Arial" charset="0"/>
              </a:rPr>
              <a:t>Les </a:t>
            </a:r>
            <a:r>
              <a:rPr lang="fr-BE" sz="2000" dirty="0">
                <a:solidFill>
                  <a:prstClr val="black"/>
                </a:solidFill>
                <a:latin typeface="Arial Narrow" pitchFamily="34" charset="0"/>
                <a:cs typeface="Arial" charset="0"/>
              </a:rPr>
              <a:t>Titres de </a:t>
            </a:r>
            <a:r>
              <a:rPr lang="fr-BE" sz="2000" dirty="0" smtClean="0">
                <a:solidFill>
                  <a:prstClr val="black"/>
                </a:solidFill>
                <a:latin typeface="Arial Narrow" pitchFamily="34" charset="0"/>
                <a:cs typeface="Arial" charset="0"/>
              </a:rPr>
              <a:t>compétence </a:t>
            </a:r>
            <a:r>
              <a:rPr lang="fr-BE" sz="2000" dirty="0">
                <a:solidFill>
                  <a:prstClr val="black"/>
                </a:solidFill>
                <a:latin typeface="Arial Narrow" pitchFamily="34" charset="0"/>
                <a:cs typeface="Arial" charset="0"/>
              </a:rPr>
              <a:t>délivrés via la RAF ont donc </a:t>
            </a:r>
            <a:r>
              <a:rPr lang="fr-BE" sz="2000" b="1" u="sng" dirty="0">
                <a:solidFill>
                  <a:prstClr val="black"/>
                </a:solidFill>
                <a:latin typeface="Arial Narrow" pitchFamily="34" charset="0"/>
                <a:cs typeface="Arial" charset="0"/>
              </a:rPr>
              <a:t>exactement les mêmes effets</a:t>
            </a:r>
            <a:r>
              <a:rPr lang="fr-BE" sz="2000" u="sng" dirty="0">
                <a:solidFill>
                  <a:prstClr val="black"/>
                </a:solidFill>
                <a:latin typeface="Arial Narrow" pitchFamily="34" charset="0"/>
                <a:cs typeface="Arial" charset="0"/>
              </a:rPr>
              <a:t> </a:t>
            </a:r>
            <a:r>
              <a:rPr lang="fr-BE" sz="2000" dirty="0">
                <a:solidFill>
                  <a:prstClr val="black"/>
                </a:solidFill>
                <a:latin typeface="Arial Narrow" pitchFamily="34" charset="0"/>
                <a:cs typeface="Arial" charset="0"/>
              </a:rPr>
              <a:t>de droit que les Titres remis après une épreuve dans un Centre de validation.</a:t>
            </a:r>
          </a:p>
          <a:p>
            <a:pPr marL="457200" lvl="1" indent="0" eaLnBrk="1" fontAlgn="auto" hangingPunct="1">
              <a:spcBef>
                <a:spcPts val="0"/>
              </a:spcBef>
              <a:spcAft>
                <a:spcPts val="0"/>
              </a:spcAft>
              <a:buFont typeface="Arial" charset="0"/>
              <a:buNone/>
              <a:defRPr/>
            </a:pPr>
            <a:endParaRPr lang="fr-BE" sz="2000" dirty="0" smtClean="0">
              <a:solidFill>
                <a:prstClr val="black"/>
              </a:solidFill>
              <a:latin typeface="Arial Narrow" pitchFamily="34" charset="0"/>
              <a:cs typeface="Arial" charset="0"/>
            </a:endParaRPr>
          </a:p>
          <a:p>
            <a:pPr lvl="1">
              <a:spcBef>
                <a:spcPts val="0"/>
              </a:spcBef>
              <a:defRPr/>
            </a:pPr>
            <a:r>
              <a:rPr lang="fr-BE" sz="2000" dirty="0" smtClean="0">
                <a:solidFill>
                  <a:prstClr val="black"/>
                </a:solidFill>
                <a:latin typeface="Arial Narrow" pitchFamily="34" charset="0"/>
                <a:cs typeface="Arial" charset="0"/>
              </a:rPr>
              <a:t>Délivré </a:t>
            </a:r>
            <a:r>
              <a:rPr lang="fr-BE" sz="2000" dirty="0">
                <a:solidFill>
                  <a:prstClr val="black"/>
                </a:solidFill>
                <a:latin typeface="Arial Narrow" pitchFamily="34" charset="0"/>
                <a:cs typeface="Arial" charset="0"/>
              </a:rPr>
              <a:t>au nom des trois gouvernements francophones</a:t>
            </a:r>
          </a:p>
          <a:p>
            <a:pPr lvl="1">
              <a:spcBef>
                <a:spcPts val="0"/>
              </a:spcBef>
              <a:defRPr/>
            </a:pPr>
            <a:r>
              <a:rPr lang="fr-BE" sz="2000" dirty="0">
                <a:solidFill>
                  <a:prstClr val="black"/>
                </a:solidFill>
                <a:latin typeface="Arial Narrow" pitchFamily="34" charset="0"/>
                <a:cs typeface="Arial" charset="0"/>
              </a:rPr>
              <a:t>Reconnus par Bruxelles Formation</a:t>
            </a:r>
            <a:r>
              <a:rPr lang="fr-BE" sz="2000" dirty="0" smtClean="0">
                <a:solidFill>
                  <a:prstClr val="black"/>
                </a:solidFill>
                <a:latin typeface="Arial Narrow" pitchFamily="34" charset="0"/>
                <a:cs typeface="Arial" charset="0"/>
              </a:rPr>
              <a:t>, </a:t>
            </a:r>
            <a:r>
              <a:rPr lang="fr-BE" sz="2000" dirty="0">
                <a:solidFill>
                  <a:prstClr val="black"/>
                </a:solidFill>
                <a:latin typeface="Arial Narrow" pitchFamily="34" charset="0"/>
                <a:cs typeface="Arial" charset="0"/>
              </a:rPr>
              <a:t>l’EPS,</a:t>
            </a:r>
            <a:r>
              <a:rPr lang="fr-BE" sz="2000" dirty="0" smtClean="0">
                <a:solidFill>
                  <a:prstClr val="black"/>
                </a:solidFill>
                <a:latin typeface="Arial Narrow" pitchFamily="34" charset="0"/>
                <a:cs typeface="Arial" charset="0"/>
              </a:rPr>
              <a:t> </a:t>
            </a:r>
            <a:r>
              <a:rPr lang="fr-BE" sz="2000" dirty="0">
                <a:solidFill>
                  <a:prstClr val="black"/>
                </a:solidFill>
                <a:latin typeface="Arial Narrow" pitchFamily="34" charset="0"/>
                <a:cs typeface="Arial" charset="0"/>
              </a:rPr>
              <a:t>l’IFAPME, </a:t>
            </a:r>
            <a:r>
              <a:rPr lang="fr-BE" sz="2000" dirty="0" smtClean="0">
                <a:solidFill>
                  <a:prstClr val="black"/>
                </a:solidFill>
                <a:latin typeface="Arial Narrow" pitchFamily="34" charset="0"/>
                <a:cs typeface="Arial" charset="0"/>
              </a:rPr>
              <a:t>le </a:t>
            </a:r>
            <a:r>
              <a:rPr lang="fr-BE" sz="2000" dirty="0" err="1" smtClean="0">
                <a:solidFill>
                  <a:prstClr val="black"/>
                </a:solidFill>
                <a:latin typeface="Arial Narrow" pitchFamily="34" charset="0"/>
                <a:cs typeface="Arial" charset="0"/>
              </a:rPr>
              <a:t>Forem</a:t>
            </a:r>
            <a:r>
              <a:rPr lang="fr-BE" sz="2000" dirty="0" smtClean="0">
                <a:solidFill>
                  <a:prstClr val="black"/>
                </a:solidFill>
                <a:latin typeface="Arial Narrow" pitchFamily="34" charset="0"/>
                <a:cs typeface="Arial" charset="0"/>
              </a:rPr>
              <a:t>, </a:t>
            </a:r>
            <a:r>
              <a:rPr lang="fr-BE" sz="2000" dirty="0">
                <a:solidFill>
                  <a:prstClr val="black"/>
                </a:solidFill>
                <a:latin typeface="Arial Narrow" pitchFamily="34" charset="0"/>
                <a:cs typeface="Arial" charset="0"/>
              </a:rPr>
              <a:t>le </a:t>
            </a:r>
            <a:r>
              <a:rPr lang="fr-BE" sz="2000" dirty="0" smtClean="0">
                <a:solidFill>
                  <a:prstClr val="black"/>
                </a:solidFill>
                <a:latin typeface="Arial Narrow" pitchFamily="34" charset="0"/>
                <a:cs typeface="Arial" charset="0"/>
              </a:rPr>
              <a:t>SFPME</a:t>
            </a:r>
            <a:endParaRPr lang="fr-BE" sz="2000" dirty="0">
              <a:solidFill>
                <a:prstClr val="black"/>
              </a:solidFill>
              <a:latin typeface="Arial Narrow" pitchFamily="34" charset="0"/>
              <a:cs typeface="Arial" charset="0"/>
            </a:endParaRPr>
          </a:p>
          <a:p>
            <a:pPr lvl="1">
              <a:spcBef>
                <a:spcPts val="0"/>
              </a:spcBef>
              <a:defRPr/>
            </a:pPr>
            <a:r>
              <a:rPr lang="fr-BE" sz="2000" dirty="0">
                <a:solidFill>
                  <a:prstClr val="black"/>
                </a:solidFill>
                <a:latin typeface="Arial Narrow" pitchFamily="34" charset="0"/>
                <a:cs typeface="Arial" charset="0"/>
              </a:rPr>
              <a:t>Donne accès à la formation/enseignement professionnel avec octroi de dispense</a:t>
            </a:r>
          </a:p>
          <a:p>
            <a:pPr lvl="1">
              <a:spcBef>
                <a:spcPts val="0"/>
              </a:spcBef>
              <a:defRPr/>
            </a:pPr>
            <a:r>
              <a:rPr lang="fr-BE" sz="2000" dirty="0" smtClean="0">
                <a:solidFill>
                  <a:prstClr val="black"/>
                </a:solidFill>
                <a:latin typeface="Arial Narrow" pitchFamily="34" charset="0"/>
                <a:cs typeface="Arial" charset="0"/>
              </a:rPr>
              <a:t>Donne accès aux droits </a:t>
            </a:r>
            <a:r>
              <a:rPr lang="fr-BE" sz="2000" dirty="0">
                <a:solidFill>
                  <a:prstClr val="black"/>
                </a:solidFill>
                <a:latin typeface="Arial Narrow" pitchFamily="34" charset="0"/>
                <a:cs typeface="Arial" charset="0"/>
              </a:rPr>
              <a:t>négociés par les partenaires sociaux (Brevet </a:t>
            </a:r>
            <a:r>
              <a:rPr lang="fr-BE" sz="2000" dirty="0" smtClean="0">
                <a:solidFill>
                  <a:prstClr val="black"/>
                </a:solidFill>
                <a:latin typeface="Arial Narrow" pitchFamily="34" charset="0"/>
                <a:cs typeface="Arial" charset="0"/>
              </a:rPr>
              <a:t>cariste</a:t>
            </a:r>
            <a:r>
              <a:rPr lang="fr-BE" sz="2000" dirty="0">
                <a:solidFill>
                  <a:prstClr val="black"/>
                </a:solidFill>
                <a:latin typeface="Arial Narrow" pitchFamily="34" charset="0"/>
                <a:cs typeface="Arial" charset="0"/>
              </a:rPr>
              <a:t>, BCCA, valorisation au sein de pouvoirs locaux et provinciaux wallons)</a:t>
            </a:r>
          </a:p>
          <a:p>
            <a:pPr lvl="1">
              <a:spcBef>
                <a:spcPts val="0"/>
              </a:spcBef>
              <a:defRPr/>
            </a:pPr>
            <a:r>
              <a:rPr lang="fr-BE" sz="2000" dirty="0" smtClean="0">
                <a:solidFill>
                  <a:prstClr val="black"/>
                </a:solidFill>
                <a:latin typeface="Arial Narrow" pitchFamily="34" charset="0"/>
                <a:cs typeface="Arial" charset="0"/>
              </a:rPr>
              <a:t>Facilite la mobilité </a:t>
            </a:r>
            <a:r>
              <a:rPr lang="fr-BE" sz="2000" dirty="0">
                <a:solidFill>
                  <a:prstClr val="black"/>
                </a:solidFill>
                <a:latin typeface="Arial Narrow" pitchFamily="34" charset="0"/>
                <a:cs typeface="Arial" charset="0"/>
              </a:rPr>
              <a:t>européenne</a:t>
            </a:r>
          </a:p>
          <a:p>
            <a:pPr lvl="1">
              <a:spcBef>
                <a:spcPts val="0"/>
              </a:spcBef>
              <a:defRPr/>
            </a:pPr>
            <a:r>
              <a:rPr lang="fr-BE" sz="2000" dirty="0" smtClean="0">
                <a:solidFill>
                  <a:prstClr val="black"/>
                </a:solidFill>
                <a:latin typeface="Arial Narrow" pitchFamily="34" charset="0"/>
                <a:cs typeface="Arial" charset="0"/>
              </a:rPr>
              <a:t>Facilite l’accès </a:t>
            </a:r>
            <a:r>
              <a:rPr lang="fr-BE" sz="2000" dirty="0">
                <a:solidFill>
                  <a:prstClr val="black"/>
                </a:solidFill>
                <a:latin typeface="Arial Narrow" pitchFamily="34" charset="0"/>
                <a:cs typeface="Arial" charset="0"/>
              </a:rPr>
              <a:t>à la profession</a:t>
            </a:r>
          </a:p>
          <a:p>
            <a:pPr marL="457200" lvl="1" indent="0">
              <a:spcBef>
                <a:spcPts val="0"/>
              </a:spcBef>
              <a:buFontTx/>
              <a:buNone/>
              <a:defRPr/>
            </a:pPr>
            <a:endParaRPr lang="fr-BE" sz="2000" dirty="0">
              <a:solidFill>
                <a:prstClr val="black"/>
              </a:solidFill>
              <a:latin typeface="Arial Narrow" pitchFamily="34" charset="0"/>
              <a:cs typeface="Arial" charset="0"/>
            </a:endParaRPr>
          </a:p>
          <a:p>
            <a:pPr marL="457200" lvl="1" indent="0">
              <a:spcBef>
                <a:spcPts val="0"/>
              </a:spcBef>
              <a:buFontTx/>
              <a:buNone/>
              <a:defRPr/>
            </a:pPr>
            <a:r>
              <a:rPr lang="fr-BE" sz="2000" b="1" dirty="0">
                <a:solidFill>
                  <a:prstClr val="black"/>
                </a:solidFill>
                <a:latin typeface="Arial Narrow" pitchFamily="34" charset="0"/>
                <a:cs typeface="Arial" charset="0"/>
                <a:hlinkClick r:id="rId3"/>
              </a:rPr>
              <a:t>http://www.cvdc.be/avantages-du-titre-candidats</a:t>
            </a:r>
            <a:r>
              <a:rPr lang="fr-BE" sz="2000" b="1" dirty="0">
                <a:solidFill>
                  <a:prstClr val="black"/>
                </a:solidFill>
                <a:latin typeface="Arial Narrow" pitchFamily="34" charset="0"/>
                <a:cs typeface="Arial" charset="0"/>
              </a:rPr>
              <a:t> </a:t>
            </a:r>
          </a:p>
          <a:p>
            <a:pPr marL="457200" lvl="1" indent="0" eaLnBrk="1" fontAlgn="auto" hangingPunct="1">
              <a:spcBef>
                <a:spcPts val="0"/>
              </a:spcBef>
              <a:spcAft>
                <a:spcPts val="0"/>
              </a:spcAft>
              <a:buFont typeface="Arial" charset="0"/>
              <a:buNone/>
              <a:defRPr/>
            </a:pPr>
            <a:endParaRPr lang="fr-BE" sz="1200" b="1" dirty="0" smtClean="0">
              <a:solidFill>
                <a:prstClr val="black"/>
              </a:solidFill>
              <a:latin typeface="Arial Narrow" pitchFamily="34" charset="0"/>
              <a:cs typeface="Arial" charset="0"/>
            </a:endParaRPr>
          </a:p>
          <a:p>
            <a:pPr marL="914400" lvl="2" indent="0" eaLnBrk="1" fontAlgn="auto" hangingPunct="1">
              <a:spcBef>
                <a:spcPts val="0"/>
              </a:spcBef>
              <a:spcAft>
                <a:spcPts val="0"/>
              </a:spcAft>
              <a:buFont typeface="Arial" charset="0"/>
              <a:buNone/>
              <a:defRPr/>
            </a:pPr>
            <a:endParaRPr lang="fr-BE" sz="1200" b="1" dirty="0">
              <a:solidFill>
                <a:prstClr val="black"/>
              </a:solidFill>
              <a:latin typeface="Arial Narrow" pitchFamily="34" charset="0"/>
              <a:cs typeface="Arial" charset="0"/>
            </a:endParaRPr>
          </a:p>
          <a:p>
            <a:pPr marL="1200150" lvl="2" indent="-285750" eaLnBrk="1" fontAlgn="auto" hangingPunct="1">
              <a:spcBef>
                <a:spcPts val="0"/>
              </a:spcBef>
              <a:spcAft>
                <a:spcPts val="0"/>
              </a:spcAft>
              <a:buFont typeface="Arial" pitchFamily="34" charset="0"/>
              <a:buChar char="•"/>
              <a:defRPr/>
            </a:pPr>
            <a:endParaRPr lang="fr-BE" sz="1000" b="1" dirty="0">
              <a:solidFill>
                <a:prstClr val="black"/>
              </a:solidFill>
              <a:latin typeface="Arial Narrow" pitchFamily="34" charset="0"/>
              <a:cs typeface="Arial" charset="0"/>
            </a:endParaRPr>
          </a:p>
          <a:p>
            <a:pPr marL="457200" lvl="1" indent="0" eaLnBrk="1" fontAlgn="auto" hangingPunct="1">
              <a:spcBef>
                <a:spcPts val="0"/>
              </a:spcBef>
              <a:spcAft>
                <a:spcPts val="0"/>
              </a:spcAft>
              <a:buFont typeface="Arial" charset="0"/>
              <a:buNone/>
              <a:defRPr/>
            </a:pPr>
            <a:endParaRPr lang="fr-BE" sz="1600" b="1" dirty="0">
              <a:solidFill>
                <a:prstClr val="black"/>
              </a:solidFill>
              <a:latin typeface="Arial Narrow" pitchFamily="34" charset="0"/>
              <a:cs typeface="Arial" charset="0"/>
            </a:endParaRPr>
          </a:p>
          <a:p>
            <a:pPr lvl="1" eaLnBrk="1" fontAlgn="auto" hangingPunct="1">
              <a:spcBef>
                <a:spcPts val="0"/>
              </a:spcBef>
              <a:spcAft>
                <a:spcPts val="0"/>
              </a:spcAft>
              <a:buFont typeface="Arial" pitchFamily="34" charset="0"/>
              <a:buChar char="•"/>
              <a:defRPr/>
            </a:pPr>
            <a:endParaRPr lang="fr-BE" sz="1600" b="1" dirty="0">
              <a:solidFill>
                <a:prstClr val="black"/>
              </a:solidFill>
              <a:latin typeface="Arial Narrow" pitchFamily="34" charset="0"/>
              <a:cs typeface="Arial" charset="0"/>
            </a:endParaRPr>
          </a:p>
          <a:p>
            <a:pPr>
              <a:defRPr/>
            </a:pPr>
            <a:endParaRPr lang="fr-BE"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16150"/>
            <a:ext cx="8229600" cy="4525963"/>
          </a:xfrm>
        </p:spPr>
        <p:txBody>
          <a:bodyPr/>
          <a:lstStyle/>
          <a:p>
            <a:pPr marL="0" indent="0">
              <a:buFontTx/>
              <a:buNone/>
              <a:defRPr/>
            </a:pPr>
            <a:r>
              <a:rPr lang="fr-BE" sz="2000" b="1" dirty="0" smtClean="0">
                <a:solidFill>
                  <a:srgbClr val="990033"/>
                </a:solidFill>
                <a:latin typeface="Arial Narrow" panose="020B0606020202030204" pitchFamily="34" charset="0"/>
              </a:rPr>
              <a:t>3.2 Pour les entreprises</a:t>
            </a:r>
          </a:p>
          <a:p>
            <a:pPr marL="0" indent="0">
              <a:buFontTx/>
              <a:buNone/>
              <a:defRPr/>
            </a:pPr>
            <a:r>
              <a:rPr lang="fr-FR" sz="2000" dirty="0">
                <a:latin typeface="Arial Narrow" panose="020B0606020202030204" pitchFamily="34" charset="0"/>
              </a:rPr>
              <a:t>Le Titre de compétence, un outil au service des acteurs de l'entreprise. Le Titre de compétence est </a:t>
            </a:r>
            <a:r>
              <a:rPr lang="fr-FR" sz="2000" dirty="0" smtClean="0">
                <a:latin typeface="Arial Narrow" panose="020B0606020202030204" pitchFamily="34" charset="0"/>
              </a:rPr>
              <a:t>une </a:t>
            </a:r>
            <a:r>
              <a:rPr lang="fr-FR" sz="2000" b="1" dirty="0" smtClean="0">
                <a:latin typeface="Arial Narrow" panose="020B0606020202030204" pitchFamily="34" charset="0"/>
              </a:rPr>
              <a:t>preuve </a:t>
            </a:r>
            <a:r>
              <a:rPr lang="fr-FR" sz="2000" b="1" dirty="0">
                <a:latin typeface="Arial Narrow" panose="020B0606020202030204" pitchFamily="34" charset="0"/>
              </a:rPr>
              <a:t>de la maîtrise effective d'une compétence</a:t>
            </a:r>
            <a:r>
              <a:rPr lang="fr-FR" sz="2000" dirty="0">
                <a:latin typeface="Arial Narrow" panose="020B0606020202030204" pitchFamily="34" charset="0"/>
              </a:rPr>
              <a:t>. C'est un outil de référence lors du </a:t>
            </a:r>
            <a:r>
              <a:rPr lang="fr-FR" sz="2000" b="1" dirty="0" smtClean="0">
                <a:latin typeface="Arial Narrow" panose="020B0606020202030204" pitchFamily="34" charset="0"/>
              </a:rPr>
              <a:t>recrutement </a:t>
            </a:r>
            <a:r>
              <a:rPr lang="fr-FR" sz="2000" dirty="0" smtClean="0">
                <a:latin typeface="Arial Narrow" panose="020B0606020202030204" pitchFamily="34" charset="0"/>
              </a:rPr>
              <a:t>interne </a:t>
            </a:r>
            <a:r>
              <a:rPr lang="fr-FR" sz="2000" dirty="0">
                <a:latin typeface="Arial Narrow" panose="020B0606020202030204" pitchFamily="34" charset="0"/>
              </a:rPr>
              <a:t>ou externe. Il est également une aide dans le cadre de l'optimalisation des parcours de formation.</a:t>
            </a:r>
            <a:endParaRPr lang="fr-BE" sz="2000" dirty="0" smtClean="0">
              <a:latin typeface="Arial Narrow" panose="020B0606020202030204" pitchFamily="34" charset="0"/>
            </a:endParaRPr>
          </a:p>
          <a:p>
            <a:pPr marL="0" indent="0">
              <a:buFontTx/>
              <a:buNone/>
              <a:defRPr/>
            </a:pPr>
            <a:endParaRPr lang="fr-BE" sz="2000" dirty="0">
              <a:latin typeface="Arial Narrow" panose="020B0606020202030204" pitchFamily="34" charset="0"/>
            </a:endParaRPr>
          </a:p>
          <a:p>
            <a:pPr>
              <a:defRPr/>
            </a:pPr>
            <a:r>
              <a:rPr lang="fr-BE" sz="2000" dirty="0" smtClean="0">
                <a:latin typeface="Arial Narrow" panose="020B0606020202030204" pitchFamily="34" charset="0"/>
              </a:rPr>
              <a:t>Réduction de la zone d’incertitude lors du recrutement</a:t>
            </a:r>
          </a:p>
          <a:p>
            <a:pPr>
              <a:defRPr/>
            </a:pPr>
            <a:r>
              <a:rPr lang="fr-BE" sz="2000" dirty="0" smtClean="0">
                <a:latin typeface="Arial Narrow" panose="020B0606020202030204" pitchFamily="34" charset="0"/>
              </a:rPr>
              <a:t>Motivation, fidélisation et valorisation du personnel</a:t>
            </a:r>
          </a:p>
          <a:p>
            <a:pPr>
              <a:defRPr/>
            </a:pPr>
            <a:r>
              <a:rPr lang="fr-BE" sz="2000" dirty="0" smtClean="0">
                <a:latin typeface="Arial Narrow" panose="020B0606020202030204" pitchFamily="34" charset="0"/>
              </a:rPr>
              <a:t>Accompagnement de l’évolution interne des travailleurs</a:t>
            </a:r>
          </a:p>
          <a:p>
            <a:pPr>
              <a:defRPr/>
            </a:pPr>
            <a:r>
              <a:rPr lang="fr-BE" sz="2000" dirty="0" smtClean="0">
                <a:latin typeface="Arial Narrow" panose="020B0606020202030204" pitchFamily="34" charset="0"/>
              </a:rPr>
              <a:t>Rationalisation des parcours de formation</a:t>
            </a:r>
          </a:p>
          <a:p>
            <a:pPr>
              <a:defRPr/>
            </a:pPr>
            <a:r>
              <a:rPr lang="fr-BE" sz="2000" dirty="0" smtClean="0">
                <a:latin typeface="Arial Narrow" panose="020B0606020202030204" pitchFamily="34" charset="0"/>
              </a:rPr>
              <a:t>Amélioration de l’image de professionnalisme</a:t>
            </a:r>
          </a:p>
          <a:p>
            <a:pPr>
              <a:defRPr/>
            </a:pPr>
            <a:endParaRPr lang="fr-BE" sz="2000" dirty="0">
              <a:latin typeface="Arial Narrow" panose="020B0606020202030204" pitchFamily="34" charset="0"/>
            </a:endParaRPr>
          </a:p>
          <a:p>
            <a:pPr marL="0" indent="0">
              <a:buFontTx/>
              <a:buNone/>
              <a:defRPr/>
            </a:pPr>
            <a:r>
              <a:rPr lang="fr-BE" sz="2000" b="1" dirty="0" smtClean="0">
                <a:latin typeface="Arial Narrow" panose="020B0606020202030204" pitchFamily="34" charset="0"/>
                <a:hlinkClick r:id="rId2"/>
              </a:rPr>
              <a:t>http</a:t>
            </a:r>
            <a:r>
              <a:rPr lang="fr-BE" sz="2000" b="1" dirty="0">
                <a:latin typeface="Arial Narrow" panose="020B0606020202030204" pitchFamily="34" charset="0"/>
                <a:hlinkClick r:id="rId2"/>
              </a:rPr>
              <a:t>://</a:t>
            </a:r>
            <a:r>
              <a:rPr lang="fr-BE" sz="2000" b="1" dirty="0" smtClean="0">
                <a:latin typeface="Arial Narrow" panose="020B0606020202030204" pitchFamily="34" charset="0"/>
                <a:hlinkClick r:id="rId2"/>
              </a:rPr>
              <a:t>www.cvdc.be/avantages-employeurs</a:t>
            </a:r>
            <a:r>
              <a:rPr lang="fr-BE" sz="2000" b="1" dirty="0" smtClean="0">
                <a:latin typeface="Arial Narrow" panose="020B0606020202030204" pitchFamily="34" charset="0"/>
              </a:rPr>
              <a:t> </a:t>
            </a:r>
            <a:endParaRPr lang="fr-BE" sz="2000" b="1"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600" b="0" i="0" u="none" strike="noStrike" cap="none" normalizeH="0" baseline="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600" b="0" i="0" u="none" strike="noStrike" cap="none" normalizeH="0" baseline="0" smtClean="0">
            <a:ln>
              <a:noFill/>
            </a:ln>
            <a:solidFill>
              <a:schemeClr val="tx1"/>
            </a:solidFill>
            <a:effectLst/>
            <a:latin typeface="Arial" charset="0"/>
            <a:ea typeface="ヒラギノ角ゴ Pro W3" pitchFamily="112"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3352</TotalTime>
  <Words>1351</Words>
  <Application>Microsoft Office PowerPoint</Application>
  <PresentationFormat>Affichage à l'écran (4:3)</PresentationFormat>
  <Paragraphs>252</Paragraphs>
  <Slides>24</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ヒラギノ角ゴ Pro W3</vt:lpstr>
      <vt:lpstr>Lucida Grande</vt:lpstr>
      <vt:lpstr>Calibri</vt:lpstr>
      <vt:lpstr>Arial Narrow</vt:lpstr>
      <vt:lpstr>Wingdings</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Bruxelles Formation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Constancio Patrick</dc:creator>
  <cp:lastModifiedBy>Misonne Sébastienne</cp:lastModifiedBy>
  <cp:revision>188</cp:revision>
  <cp:lastPrinted>2017-08-09T13:09:13Z</cp:lastPrinted>
  <dcterms:created xsi:type="dcterms:W3CDTF">2011-09-16T06:33:25Z</dcterms:created>
  <dcterms:modified xsi:type="dcterms:W3CDTF">2017-08-09T13:27:45Z</dcterms:modified>
</cp:coreProperties>
</file>